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57" r:id="rId2"/>
    <p:sldId id="259" r:id="rId3"/>
    <p:sldId id="260" r:id="rId4"/>
    <p:sldId id="261" r:id="rId5"/>
    <p:sldId id="262" r:id="rId6"/>
    <p:sldId id="263" r:id="rId7"/>
    <p:sldId id="264" r:id="rId8"/>
    <p:sldId id="265" r:id="rId9"/>
    <p:sldId id="266" r:id="rId10"/>
    <p:sldId id="267" r:id="rId11"/>
    <p:sldId id="268" r:id="rId12"/>
    <p:sldId id="269" r:id="rId13"/>
    <p:sldId id="276" r:id="rId14"/>
    <p:sldId id="277" r:id="rId15"/>
    <p:sldId id="346" r:id="rId16"/>
    <p:sldId id="350" r:id="rId17"/>
    <p:sldId id="279" r:id="rId18"/>
    <p:sldId id="280" r:id="rId19"/>
    <p:sldId id="300" r:id="rId20"/>
    <p:sldId id="301" r:id="rId21"/>
    <p:sldId id="302" r:id="rId22"/>
    <p:sldId id="303" r:id="rId23"/>
    <p:sldId id="304" r:id="rId24"/>
    <p:sldId id="312" r:id="rId25"/>
    <p:sldId id="315" r:id="rId26"/>
    <p:sldId id="347" r:id="rId27"/>
    <p:sldId id="351" r:id="rId28"/>
    <p:sldId id="316" r:id="rId29"/>
    <p:sldId id="317" r:id="rId30"/>
    <p:sldId id="318" r:id="rId31"/>
    <p:sldId id="319" r:id="rId32"/>
    <p:sldId id="320" r:id="rId33"/>
    <p:sldId id="321" r:id="rId34"/>
    <p:sldId id="322" r:id="rId35"/>
    <p:sldId id="333" r:id="rId36"/>
    <p:sldId id="334" r:id="rId37"/>
    <p:sldId id="348" r:id="rId38"/>
    <p:sldId id="352" r:id="rId39"/>
    <p:sldId id="336" r:id="rId40"/>
    <p:sldId id="337" r:id="rId41"/>
    <p:sldId id="338" r:id="rId42"/>
    <p:sldId id="339" r:id="rId43"/>
    <p:sldId id="340" r:id="rId44"/>
    <p:sldId id="341" r:id="rId45"/>
    <p:sldId id="342" r:id="rId46"/>
    <p:sldId id="343" r:id="rId47"/>
    <p:sldId id="344" r:id="rId48"/>
    <p:sldId id="349" r:id="rId49"/>
    <p:sldId id="353" r:id="rId50"/>
    <p:sldId id="345"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206" autoAdjust="0"/>
  </p:normalViewPr>
  <p:slideViewPr>
    <p:cSldViewPr snapToGrid="0">
      <p:cViewPr varScale="1">
        <p:scale>
          <a:sx n="76" d="100"/>
          <a:sy n="76" d="100"/>
        </p:scale>
        <p:origin x="43" y="2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jpe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eg>
</file>

<file path=ppt/media/image57.jpeg>
</file>

<file path=ppt/media/image58.png>
</file>

<file path=ppt/media/image59.jpeg>
</file>

<file path=ppt/media/image6.jpg>
</file>

<file path=ppt/media/image60.png>
</file>

<file path=ppt/media/image61.png>
</file>

<file path=ppt/media/image62.png>
</file>

<file path=ppt/media/image63.png>
</file>

<file path=ppt/media/image64.png>
</file>

<file path=ppt/media/image65.png>
</file>

<file path=ppt/media/image66.jpeg>
</file>

<file path=ppt/media/image67.jpeg>
</file>

<file path=ppt/media/image68.png>
</file>

<file path=ppt/media/image69.jpeg>
</file>

<file path=ppt/media/image7.jpg>
</file>

<file path=ppt/media/image70.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54E4C3-24C4-4664-B475-A51016EC9619}" type="datetimeFigureOut">
              <a:rPr lang="en-US" smtClean="0"/>
              <a:t>3/18/2024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489BAC-6747-4026-B87F-D38FD1275A93}" type="slidenum">
              <a:rPr lang="en-US" smtClean="0"/>
              <a:t>‹#›</a:t>
            </a:fld>
            <a:endParaRPr lang="en-US"/>
          </a:p>
        </p:txBody>
      </p:sp>
    </p:spTree>
    <p:extLst>
      <p:ext uri="{BB962C8B-B14F-4D97-AF65-F5344CB8AC3E}">
        <p14:creationId xmlns:p14="http://schemas.microsoft.com/office/powerpoint/2010/main" val="23931663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1" name="Google Shape;3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1" name="Google Shape;38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0" name="Google Shape;65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98645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22524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1" name="Google Shape;25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53183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p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8" name="Google Shape;1288;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
        <p:cNvGrpSpPr/>
        <p:nvPr/>
      </p:nvGrpSpPr>
      <p:grpSpPr>
        <a:xfrm>
          <a:off x="0" y="0"/>
          <a:ext cx="0" cy="0"/>
          <a:chOff x="0" y="0"/>
          <a:chExt cx="0" cy="0"/>
        </a:xfrm>
      </p:grpSpPr>
      <p:sp>
        <p:nvSpPr>
          <p:cNvPr id="1314" name="Google Shape;1314;p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15" name="Google Shape;1315;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63533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1" name="Google Shape;3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25669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p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7" name="Google Shape;1387;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p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1" name="Google Shape;1681;p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0" name="Google Shape;65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49935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58933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9957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0"/>
        <p:cNvGrpSpPr/>
        <p:nvPr/>
      </p:nvGrpSpPr>
      <p:grpSpPr>
        <a:xfrm>
          <a:off x="0" y="0"/>
          <a:ext cx="0" cy="0"/>
          <a:chOff x="0" y="0"/>
          <a:chExt cx="0" cy="0"/>
        </a:xfrm>
      </p:grpSpPr>
      <p:sp>
        <p:nvSpPr>
          <p:cNvPr id="1781" name="Google Shape;1781;p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2" name="Google Shape;1782;p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7"/>
        <p:cNvGrpSpPr/>
        <p:nvPr/>
      </p:nvGrpSpPr>
      <p:grpSpPr>
        <a:xfrm>
          <a:off x="0" y="0"/>
          <a:ext cx="0" cy="0"/>
          <a:chOff x="0" y="0"/>
          <a:chExt cx="0" cy="0"/>
        </a:xfrm>
      </p:grpSpPr>
      <p:sp>
        <p:nvSpPr>
          <p:cNvPr id="1798" name="Google Shape;1798;p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99" name="Google Shape;1799;p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8"/>
        <p:cNvGrpSpPr/>
        <p:nvPr/>
      </p:nvGrpSpPr>
      <p:grpSpPr>
        <a:xfrm>
          <a:off x="0" y="0"/>
          <a:ext cx="0" cy="0"/>
          <a:chOff x="0" y="0"/>
          <a:chExt cx="0" cy="0"/>
        </a:xfrm>
      </p:grpSpPr>
      <p:sp>
        <p:nvSpPr>
          <p:cNvPr id="1819" name="Google Shape;1819;p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0" name="Google Shape;1820;p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2003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p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5" name="Google Shape;1855;p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p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7" name="Google Shape;1387;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85543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p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3" name="Google Shape;2173;p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0" name="Google Shape;65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16006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72150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81840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0"/>
        <p:cNvGrpSpPr/>
        <p:nvPr/>
      </p:nvGrpSpPr>
      <p:grpSpPr>
        <a:xfrm>
          <a:off x="0" y="0"/>
          <a:ext cx="0" cy="0"/>
          <a:chOff x="0" y="0"/>
          <a:chExt cx="0" cy="0"/>
        </a:xfrm>
      </p:grpSpPr>
      <p:sp>
        <p:nvSpPr>
          <p:cNvPr id="1781" name="Google Shape;1781;p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2" name="Google Shape;1782;p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72770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7"/>
        <p:cNvGrpSpPr/>
        <p:nvPr/>
      </p:nvGrpSpPr>
      <p:grpSpPr>
        <a:xfrm>
          <a:off x="0" y="0"/>
          <a:ext cx="0" cy="0"/>
          <a:chOff x="0" y="0"/>
          <a:chExt cx="0" cy="0"/>
        </a:xfrm>
      </p:grpSpPr>
      <p:sp>
        <p:nvSpPr>
          <p:cNvPr id="1798" name="Google Shape;1798;p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99" name="Google Shape;1799;p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855380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89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962965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p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5" name="Google Shape;1855;p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536101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1" name="Google Shape;38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19441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0" name="Google Shape;65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616206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14750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33245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1" name="Google Shape;72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8058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4" name="Google Shape;22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1" name="Google Shape;25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85010-AD7E-4CE8-8762-D56EDC0AF5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93C6E4-18D0-4318-A9B6-3F7C7A16E0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0CF86F-2DC2-4491-83E9-966A093CC010}"/>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5" name="Footer Placeholder 4">
            <a:extLst>
              <a:ext uri="{FF2B5EF4-FFF2-40B4-BE49-F238E27FC236}">
                <a16:creationId xmlns:a16="http://schemas.microsoft.com/office/drawing/2014/main" id="{63C92CB8-12B3-422A-B952-144B8691EE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664506-7F72-47A4-9C8B-069FFCFB49FC}"/>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3367658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F5FEF-7844-4D0D-82D8-9C542A79E02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FFE01-DFDD-4D62-B3EB-C40A1405C93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A94102-C363-4BEE-8BF7-404D4825F781}"/>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5" name="Footer Placeholder 4">
            <a:extLst>
              <a:ext uri="{FF2B5EF4-FFF2-40B4-BE49-F238E27FC236}">
                <a16:creationId xmlns:a16="http://schemas.microsoft.com/office/drawing/2014/main" id="{576679B6-F3FB-4E94-8184-FE5D15F39D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FAFB9B-64F6-463F-945F-B1A10B37B1CF}"/>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449104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24BE03-6729-4117-BBBE-E425F8D4755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21087D5-6163-4E28-BF8B-A8B3C6A9856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237060-8F6A-4241-8764-EB7F92D67A30}"/>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5" name="Footer Placeholder 4">
            <a:extLst>
              <a:ext uri="{FF2B5EF4-FFF2-40B4-BE49-F238E27FC236}">
                <a16:creationId xmlns:a16="http://schemas.microsoft.com/office/drawing/2014/main" id="{D5D499EE-9D90-4DF3-98D0-B2A7246227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1EC98B-5D5D-4440-B73C-54B1C925618D}"/>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1698911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93225-61C5-4FF0-B1D1-7633A1FC39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92A9F1-C101-4DDE-B1D3-FF1875DF063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D52F08-50BC-4AF2-BCCA-B2E13DFE15C2}"/>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5" name="Footer Placeholder 4">
            <a:extLst>
              <a:ext uri="{FF2B5EF4-FFF2-40B4-BE49-F238E27FC236}">
                <a16:creationId xmlns:a16="http://schemas.microsoft.com/office/drawing/2014/main" id="{1B1991FF-CA9A-4E5F-84CD-CC4FD27CF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4B11FF-A078-4632-AE69-53538C6C135F}"/>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053159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8B485-21E6-48F7-ACD1-D9AB1031B0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7820B5-AB28-4B2F-A156-E04B6F09FF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E177835-3A3D-4A25-B4E7-43F4C372367E}"/>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5" name="Footer Placeholder 4">
            <a:extLst>
              <a:ext uri="{FF2B5EF4-FFF2-40B4-BE49-F238E27FC236}">
                <a16:creationId xmlns:a16="http://schemas.microsoft.com/office/drawing/2014/main" id="{CEBD66FB-A817-4E8F-B06D-30A7663A18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84F9A1-3581-4568-BC79-00C0157D0C4B}"/>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83404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6379-2269-4B15-A346-BB23DAFD9C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182F7B-4E06-4AD0-823E-8880E08FF69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D42109-1005-4C89-BD0D-D7777BD8573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8095ED-FBD2-441C-877A-C9408EEA8B7C}"/>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6" name="Footer Placeholder 5">
            <a:extLst>
              <a:ext uri="{FF2B5EF4-FFF2-40B4-BE49-F238E27FC236}">
                <a16:creationId xmlns:a16="http://schemas.microsoft.com/office/drawing/2014/main" id="{74DB3D26-67A3-487A-B41C-303A0C5FCB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2BE439-4FBC-4262-AE18-1537412D400B}"/>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3228416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016CB-3E35-4E97-A63B-E69769B10F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B38005E-037B-4110-B3F5-9659830274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7D755E8-59E1-42A3-B581-5A88BC06577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9CB68E-4BED-409B-9AB2-E14CE96F02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EDE6AB6-6C77-4ECF-9865-C53C460B694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67274B-4D68-4EF8-B5DA-C2AD51F95E84}"/>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8" name="Footer Placeholder 7">
            <a:extLst>
              <a:ext uri="{FF2B5EF4-FFF2-40B4-BE49-F238E27FC236}">
                <a16:creationId xmlns:a16="http://schemas.microsoft.com/office/drawing/2014/main" id="{66910CAC-43F8-4362-A48A-08AA83455E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CF57AD-B4A0-485B-897B-84747BF2C9DE}"/>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860182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CB46B-F27C-464C-9E98-3A37681E905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C6EA1A-081C-4211-BEBF-E48E96642B1C}"/>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4" name="Footer Placeholder 3">
            <a:extLst>
              <a:ext uri="{FF2B5EF4-FFF2-40B4-BE49-F238E27FC236}">
                <a16:creationId xmlns:a16="http://schemas.microsoft.com/office/drawing/2014/main" id="{F504FC54-9E40-4ED7-BD94-39FA717C8A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DCEC7D-3105-4124-BEA8-73D99B49E1F3}"/>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4282414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D2D4C5-0320-4F7E-B003-A84B853D3957}"/>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3" name="Footer Placeholder 2">
            <a:extLst>
              <a:ext uri="{FF2B5EF4-FFF2-40B4-BE49-F238E27FC236}">
                <a16:creationId xmlns:a16="http://schemas.microsoft.com/office/drawing/2014/main" id="{F11A5AA5-6C42-4D29-A51E-BD5DFCA838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FBD9113-609E-4107-9819-5770E2A7C937}"/>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161673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ADA30-0445-4A60-9C41-F086B5D6DC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8E36E5-FC92-4407-86F3-8DC2055654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DF246A-6925-4665-B2E7-7D12946E04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DA9D676-E87D-4594-A2AA-1EB40D639C79}"/>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6" name="Footer Placeholder 5">
            <a:extLst>
              <a:ext uri="{FF2B5EF4-FFF2-40B4-BE49-F238E27FC236}">
                <a16:creationId xmlns:a16="http://schemas.microsoft.com/office/drawing/2014/main" id="{D054E793-0AAB-42C3-95D2-89F6328362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AF964-D892-43B2-81A4-9294EBB830CD}"/>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4218534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49BBE-CE48-4B78-8456-2D3703EDA7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5A58B-A5AB-4FBF-A8F6-2D1CC74C81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4EEB27-636F-4238-8617-938C2F61D3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99384EA-F1F1-4503-A1DA-690894BB2D3D}"/>
              </a:ext>
            </a:extLst>
          </p:cNvPr>
          <p:cNvSpPr>
            <a:spLocks noGrp="1"/>
          </p:cNvSpPr>
          <p:nvPr>
            <p:ph type="dt" sz="half" idx="10"/>
          </p:nvPr>
        </p:nvSpPr>
        <p:spPr/>
        <p:txBody>
          <a:bodyPr/>
          <a:lstStyle/>
          <a:p>
            <a:fld id="{C0D82E41-3A22-471C-8F05-C124334A2937}" type="datetimeFigureOut">
              <a:rPr lang="en-US" smtClean="0"/>
              <a:t>3/18/2024</a:t>
            </a:fld>
            <a:endParaRPr lang="en-US"/>
          </a:p>
        </p:txBody>
      </p:sp>
      <p:sp>
        <p:nvSpPr>
          <p:cNvPr id="6" name="Footer Placeholder 5">
            <a:extLst>
              <a:ext uri="{FF2B5EF4-FFF2-40B4-BE49-F238E27FC236}">
                <a16:creationId xmlns:a16="http://schemas.microsoft.com/office/drawing/2014/main" id="{4FEBFA8D-BB02-49E0-95B1-0D0F33EDA3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DB21E6-A913-4826-9BA3-5C26A5CB52D0}"/>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1701801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0AFB6B-D812-4157-9207-91A0C0D8E4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DF4431B-0B7E-4179-A82E-D49FF5725D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EB128D-BD66-4775-9F5B-0AFFF6F3B3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D82E41-3A22-471C-8F05-C124334A2937}" type="datetimeFigureOut">
              <a:rPr lang="en-US" smtClean="0"/>
              <a:t>3/18/2024</a:t>
            </a:fld>
            <a:endParaRPr lang="en-US"/>
          </a:p>
        </p:txBody>
      </p:sp>
      <p:sp>
        <p:nvSpPr>
          <p:cNvPr id="5" name="Footer Placeholder 4">
            <a:extLst>
              <a:ext uri="{FF2B5EF4-FFF2-40B4-BE49-F238E27FC236}">
                <a16:creationId xmlns:a16="http://schemas.microsoft.com/office/drawing/2014/main" id="{EB388AF0-09FC-48C6-BAE3-D6C6196017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9D30B3E-C0EC-4234-8ACB-4A5F5E8A1E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E90D5C-9CC5-404D-9C0C-429FC942750B}" type="slidenum">
              <a:rPr lang="en-US" smtClean="0"/>
              <a:t>‹#›</a:t>
            </a:fld>
            <a:endParaRPr lang="en-US"/>
          </a:p>
        </p:txBody>
      </p:sp>
    </p:spTree>
    <p:extLst>
      <p:ext uri="{BB962C8B-B14F-4D97-AF65-F5344CB8AC3E}">
        <p14:creationId xmlns:p14="http://schemas.microsoft.com/office/powerpoint/2010/main" val="15549948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2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4.jpg"/><Relationship Id="rId3" Type="http://schemas.openxmlformats.org/officeDocument/2006/relationships/image" Target="../media/image4.png"/><Relationship Id="rId7" Type="http://schemas.openxmlformats.org/officeDocument/2006/relationships/image" Target="../media/image28.png"/><Relationship Id="rId12" Type="http://schemas.openxmlformats.org/officeDocument/2006/relationships/image" Target="../media/image33.png"/><Relationship Id="rId2" Type="http://schemas.openxmlformats.org/officeDocument/2006/relationships/notesSlide" Target="../notesSlides/notesSlide11.xml"/><Relationship Id="rId16"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jpg"/><Relationship Id="rId15" Type="http://schemas.openxmlformats.org/officeDocument/2006/relationships/image" Target="../media/image36.png"/><Relationship Id="rId10" Type="http://schemas.openxmlformats.org/officeDocument/2006/relationships/image" Target="../media/image31.png"/><Relationship Id="rId4" Type="http://schemas.openxmlformats.org/officeDocument/2006/relationships/image" Target="../media/image3.png"/><Relationship Id="rId9" Type="http://schemas.openxmlformats.org/officeDocument/2006/relationships/image" Target="../media/image30.png"/><Relationship Id="rId14" Type="http://schemas.openxmlformats.org/officeDocument/2006/relationships/image" Target="../media/image35.jpg"/></Relationships>
</file>

<file path=ppt/slides/_rels/slide1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4.png"/><Relationship Id="rId7"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41.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44.jpe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9.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6.png"/><Relationship Id="rId7" Type="http://schemas.openxmlformats.org/officeDocument/2006/relationships/image" Target="../media/image48.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47.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4.jpg"/><Relationship Id="rId3" Type="http://schemas.openxmlformats.org/officeDocument/2006/relationships/image" Target="../media/image4.png"/><Relationship Id="rId7" Type="http://schemas.openxmlformats.org/officeDocument/2006/relationships/image" Target="../media/image28.png"/><Relationship Id="rId12" Type="http://schemas.openxmlformats.org/officeDocument/2006/relationships/image" Target="../media/image33.png"/><Relationship Id="rId2" Type="http://schemas.openxmlformats.org/officeDocument/2006/relationships/notesSlide" Target="../notesSlides/notesSlide21.xml"/><Relationship Id="rId16" Type="http://schemas.openxmlformats.org/officeDocument/2006/relationships/image" Target="../media/image51.png"/><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jpg"/><Relationship Id="rId15" Type="http://schemas.openxmlformats.org/officeDocument/2006/relationships/image" Target="../media/image9.png"/><Relationship Id="rId10" Type="http://schemas.openxmlformats.org/officeDocument/2006/relationships/image" Target="../media/image31.png"/><Relationship Id="rId4" Type="http://schemas.openxmlformats.org/officeDocument/2006/relationships/image" Target="../media/image3.png"/><Relationship Id="rId9" Type="http://schemas.openxmlformats.org/officeDocument/2006/relationships/image" Target="../media/image30.png"/><Relationship Id="rId14" Type="http://schemas.openxmlformats.org/officeDocument/2006/relationships/image" Target="../media/image35.jpg"/></Relationships>
</file>

<file path=ppt/slides/_rels/slide23.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4.png"/><Relationship Id="rId7"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53.png"/><Relationship Id="rId5" Type="http://schemas.openxmlformats.org/officeDocument/2006/relationships/image" Target="../media/image3.png"/><Relationship Id="rId10" Type="http://schemas.openxmlformats.org/officeDocument/2006/relationships/image" Target="../media/image54.png"/><Relationship Id="rId4" Type="http://schemas.openxmlformats.org/officeDocument/2006/relationships/image" Target="../media/image52.png"/><Relationship Id="rId9" Type="http://schemas.openxmlformats.org/officeDocument/2006/relationships/image" Target="../media/image40.png"/></Relationships>
</file>

<file path=ppt/slides/_rels/slide24.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43.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3.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56.jpe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0.jp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59.jpe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46.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8" Type="http://schemas.openxmlformats.org/officeDocument/2006/relationships/image" Target="../media/image62.png"/><Relationship Id="rId13" Type="http://schemas.openxmlformats.org/officeDocument/2006/relationships/image" Target="../media/image28.png"/><Relationship Id="rId3" Type="http://schemas.openxmlformats.org/officeDocument/2006/relationships/image" Target="../media/image4.png"/><Relationship Id="rId7" Type="http://schemas.openxmlformats.org/officeDocument/2006/relationships/image" Target="../media/image11.png"/><Relationship Id="rId12"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61.png"/><Relationship Id="rId11" Type="http://schemas.openxmlformats.org/officeDocument/2006/relationships/image" Target="../media/image65.png"/><Relationship Id="rId5" Type="http://schemas.openxmlformats.org/officeDocument/2006/relationships/image" Target="../media/image35.jpg"/><Relationship Id="rId10" Type="http://schemas.openxmlformats.org/officeDocument/2006/relationships/image" Target="../media/image64.png"/><Relationship Id="rId4" Type="http://schemas.openxmlformats.org/officeDocument/2006/relationships/image" Target="../media/image3.png"/><Relationship Id="rId9" Type="http://schemas.openxmlformats.org/officeDocument/2006/relationships/image" Target="../media/image63.png"/><Relationship Id="rId14" Type="http://schemas.openxmlformats.org/officeDocument/2006/relationships/image" Target="../media/image27.png"/></Relationships>
</file>

<file path=ppt/slides/_rels/slide34.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4.png"/><Relationship Id="rId7"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43.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55.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image" Target="../media/image66.jpeg"/><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2" Type="http://schemas.openxmlformats.org/officeDocument/2006/relationships/image" Target="../media/image67.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4.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5.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16.png"/></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59.jpeg"/><Relationship Id="rId2" Type="http://schemas.openxmlformats.org/officeDocument/2006/relationships/notesSlide" Target="../notesSlides/notesSlide38.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46.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24.png"/><Relationship Id="rId2" Type="http://schemas.openxmlformats.org/officeDocument/2006/relationships/notesSlide" Target="../notesSlides/notesSlide39.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40.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8" Type="http://schemas.openxmlformats.org/officeDocument/2006/relationships/image" Target="../media/image62.png"/><Relationship Id="rId13" Type="http://schemas.openxmlformats.org/officeDocument/2006/relationships/image" Target="../media/image28.png"/><Relationship Id="rId3" Type="http://schemas.openxmlformats.org/officeDocument/2006/relationships/image" Target="../media/image4.png"/><Relationship Id="rId7" Type="http://schemas.openxmlformats.org/officeDocument/2006/relationships/image" Target="../media/image11.png"/><Relationship Id="rId12" Type="http://schemas.openxmlformats.org/officeDocument/2006/relationships/image" Target="../media/image29.png"/><Relationship Id="rId2" Type="http://schemas.openxmlformats.org/officeDocument/2006/relationships/notesSlide" Target="../notesSlides/notesSlide41.xml"/><Relationship Id="rId1" Type="http://schemas.openxmlformats.org/officeDocument/2006/relationships/slideLayout" Target="../slideLayouts/slideLayout7.xml"/><Relationship Id="rId6" Type="http://schemas.openxmlformats.org/officeDocument/2006/relationships/image" Target="../media/image61.png"/><Relationship Id="rId11" Type="http://schemas.openxmlformats.org/officeDocument/2006/relationships/image" Target="../media/image65.png"/><Relationship Id="rId5" Type="http://schemas.openxmlformats.org/officeDocument/2006/relationships/image" Target="../media/image35.jpg"/><Relationship Id="rId10" Type="http://schemas.openxmlformats.org/officeDocument/2006/relationships/image" Target="../media/image64.png"/><Relationship Id="rId4" Type="http://schemas.openxmlformats.org/officeDocument/2006/relationships/image" Target="../media/image3.png"/><Relationship Id="rId9" Type="http://schemas.openxmlformats.org/officeDocument/2006/relationships/image" Target="../media/image63.png"/><Relationship Id="rId14" Type="http://schemas.openxmlformats.org/officeDocument/2006/relationships/image" Target="../media/image27.png"/></Relationships>
</file>

<file path=ppt/slides/_rels/slide45.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4.png"/><Relationship Id="rId7" Type="http://schemas.openxmlformats.org/officeDocument/2006/relationships/image" Target="../media/image40.png"/><Relationship Id="rId2" Type="http://schemas.openxmlformats.org/officeDocument/2006/relationships/notesSlide" Target="../notesSlides/notesSlide42.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png"/><Relationship Id="rId9" Type="http://schemas.openxmlformats.org/officeDocument/2006/relationships/image" Target="../media/image9.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7.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7.xml"/><Relationship Id="rId5" Type="http://schemas.openxmlformats.org/officeDocument/2006/relationships/image" Target="../media/image69.jpeg"/><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2" Type="http://schemas.openxmlformats.org/officeDocument/2006/relationships/image" Target="../media/image70.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9.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5" name="Picture 4">
            <a:extLst>
              <a:ext uri="{FF2B5EF4-FFF2-40B4-BE49-F238E27FC236}">
                <a16:creationId xmlns:a16="http://schemas.microsoft.com/office/drawing/2014/main" id="{B6429E0A-1979-4B12-AC8F-71D0B451AE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3347" y="-5937"/>
            <a:ext cx="8779707" cy="5201152"/>
          </a:xfrm>
          <a:prstGeom prst="rect">
            <a:avLst/>
          </a:prstGeom>
        </p:spPr>
      </p:pic>
      <p:pic>
        <p:nvPicPr>
          <p:cNvPr id="84" name="Google Shape;84;p1"/>
          <p:cNvPicPr preferRelativeResize="0"/>
          <p:nvPr/>
        </p:nvPicPr>
        <p:blipFill rotWithShape="1">
          <a:blip r:embed="rId4">
            <a:alphaModFix/>
          </a:blip>
          <a:srcRect/>
          <a:stretch/>
        </p:blipFill>
        <p:spPr>
          <a:xfrm rot="10800000">
            <a:off x="0" y="4710205"/>
            <a:ext cx="2147795" cy="2147795"/>
          </a:xfrm>
          <a:prstGeom prst="rect">
            <a:avLst/>
          </a:prstGeom>
          <a:noFill/>
          <a:ln>
            <a:noFill/>
          </a:ln>
        </p:spPr>
      </p:pic>
      <p:sp>
        <p:nvSpPr>
          <p:cNvPr id="86" name="Google Shape;86;p1"/>
          <p:cNvSpPr/>
          <p:nvPr/>
        </p:nvSpPr>
        <p:spPr>
          <a:xfrm rot="-8100000">
            <a:off x="-2027141" y="516099"/>
            <a:ext cx="10330580" cy="6407012"/>
          </a:xfrm>
          <a:custGeom>
            <a:avLst/>
            <a:gdLst/>
            <a:ahLst/>
            <a:cxnLst/>
            <a:rect l="l" t="t" r="r" b="b"/>
            <a:pathLst>
              <a:path w="22131570" h="15131951" extrusionOk="0">
                <a:moveTo>
                  <a:pt x="0" y="0"/>
                </a:moveTo>
                <a:lnTo>
                  <a:pt x="22131570" y="0"/>
                </a:lnTo>
                <a:lnTo>
                  <a:pt x="22131570" y="15131951"/>
                </a:lnTo>
                <a:lnTo>
                  <a:pt x="0" y="15131951"/>
                </a:lnTo>
                <a:close/>
              </a:path>
            </a:pathLst>
          </a:custGeom>
          <a:solidFill>
            <a:srgbClr val="F1EFE1"/>
          </a:solidFill>
          <a:ln>
            <a:noFill/>
          </a:ln>
        </p:spPr>
        <p:txBody>
          <a:bodyPr/>
          <a:lstStyle/>
          <a:p>
            <a:endParaRPr lang="en-US"/>
          </a:p>
        </p:txBody>
      </p:sp>
      <p:pic>
        <p:nvPicPr>
          <p:cNvPr id="87" name="Google Shape;87;p1"/>
          <p:cNvPicPr preferRelativeResize="0"/>
          <p:nvPr/>
        </p:nvPicPr>
        <p:blipFill rotWithShape="1">
          <a:blip r:embed="rId5">
            <a:alphaModFix/>
          </a:blip>
          <a:srcRect/>
          <a:stretch/>
        </p:blipFill>
        <p:spPr>
          <a:xfrm rot="5400000">
            <a:off x="6682395" y="1498991"/>
            <a:ext cx="5980660" cy="5980660"/>
          </a:xfrm>
          <a:prstGeom prst="rect">
            <a:avLst/>
          </a:prstGeom>
          <a:noFill/>
          <a:ln>
            <a:noFill/>
          </a:ln>
        </p:spPr>
      </p:pic>
      <p:pic>
        <p:nvPicPr>
          <p:cNvPr id="88" name="Google Shape;88;p1"/>
          <p:cNvPicPr preferRelativeResize="0"/>
          <p:nvPr/>
        </p:nvPicPr>
        <p:blipFill rotWithShape="1">
          <a:blip r:embed="rId6">
            <a:alphaModFix amt="80000"/>
          </a:blip>
          <a:srcRect r="52090"/>
          <a:stretch/>
        </p:blipFill>
        <p:spPr>
          <a:xfrm>
            <a:off x="0" y="6299200"/>
            <a:ext cx="2606703" cy="587407"/>
          </a:xfrm>
          <a:prstGeom prst="rect">
            <a:avLst/>
          </a:prstGeom>
          <a:noFill/>
          <a:ln>
            <a:noFill/>
          </a:ln>
        </p:spPr>
      </p:pic>
      <p:pic>
        <p:nvPicPr>
          <p:cNvPr id="89" name="Google Shape;89;p1"/>
          <p:cNvPicPr preferRelativeResize="0"/>
          <p:nvPr/>
        </p:nvPicPr>
        <p:blipFill rotWithShape="1">
          <a:blip r:embed="rId7">
            <a:alphaModFix amt="27000"/>
          </a:blip>
          <a:srcRect t="23457" b="23457"/>
          <a:stretch/>
        </p:blipFill>
        <p:spPr>
          <a:xfrm>
            <a:off x="2606703" y="6305550"/>
            <a:ext cx="9585297" cy="549353"/>
          </a:xfrm>
          <a:prstGeom prst="rect">
            <a:avLst/>
          </a:prstGeom>
          <a:noFill/>
          <a:ln>
            <a:noFill/>
          </a:ln>
        </p:spPr>
      </p:pic>
      <p:sp>
        <p:nvSpPr>
          <p:cNvPr id="91" name="Google Shape;91;p1"/>
          <p:cNvSpPr txBox="1"/>
          <p:nvPr/>
        </p:nvSpPr>
        <p:spPr>
          <a:xfrm>
            <a:off x="81851" y="1745294"/>
            <a:ext cx="6412744" cy="3102388"/>
          </a:xfrm>
          <a:prstGeom prst="rect">
            <a:avLst/>
          </a:prstGeom>
          <a:noFill/>
          <a:ln>
            <a:noFill/>
          </a:ln>
        </p:spPr>
        <p:txBody>
          <a:bodyPr spcFirstLastPara="1" wrap="square" lIns="0" tIns="0" rIns="0" bIns="0" anchor="t" anchorCtr="0">
            <a:spAutoFit/>
          </a:bodyPr>
          <a:lstStyle/>
          <a:p>
            <a:pPr>
              <a:lnSpc>
                <a:spcPct val="104985"/>
              </a:lnSpc>
            </a:pPr>
            <a:r>
              <a:rPr lang="en-US" sz="4800" dirty="0">
                <a:solidFill>
                  <a:srgbClr val="192954"/>
                </a:solidFill>
                <a:latin typeface="Algerian" panose="04020705040A02060702" pitchFamily="82" charset="0"/>
                <a:ea typeface="Arial"/>
                <a:cs typeface="Arial"/>
                <a:sym typeface="Arial"/>
              </a:rPr>
              <a:t>A Comprehensive Agricultural Intelligence Platform For Beans</a:t>
            </a:r>
            <a:endParaRPr sz="4800" dirty="0">
              <a:latin typeface="Algerian" panose="04020705040A02060702" pitchFamily="82" charset="0"/>
            </a:endParaRPr>
          </a:p>
        </p:txBody>
      </p:sp>
      <p:sp>
        <p:nvSpPr>
          <p:cNvPr id="92" name="Google Shape;92;p1"/>
          <p:cNvSpPr txBox="1"/>
          <p:nvPr/>
        </p:nvSpPr>
        <p:spPr>
          <a:xfrm>
            <a:off x="1199932" y="1034860"/>
            <a:ext cx="2111592" cy="357021"/>
          </a:xfrm>
          <a:prstGeom prst="rect">
            <a:avLst/>
          </a:prstGeom>
          <a:noFill/>
          <a:ln>
            <a:noFill/>
          </a:ln>
        </p:spPr>
        <p:txBody>
          <a:bodyPr spcFirstLastPara="1" wrap="square" lIns="0" tIns="0" rIns="0" bIns="0" anchor="t" anchorCtr="0">
            <a:spAutoFit/>
          </a:bodyPr>
          <a:lstStyle/>
          <a:p>
            <a:pPr>
              <a:lnSpc>
                <a:spcPct val="114019"/>
              </a:lnSpc>
            </a:pPr>
            <a:r>
              <a:rPr lang="en-US" sz="2035" dirty="0" err="1">
                <a:solidFill>
                  <a:srgbClr val="192954"/>
                </a:solidFill>
                <a:latin typeface="Brush Script MT" panose="03060802040406070304" pitchFamily="66" charset="0"/>
                <a:cs typeface="Arial"/>
                <a:sym typeface="Arial"/>
              </a:rPr>
              <a:t>BeanCare</a:t>
            </a:r>
            <a:endParaRPr sz="1200" dirty="0">
              <a:latin typeface="Brush Script MT" panose="03060802040406070304" pitchFamily="66" charset="0"/>
            </a:endParaRPr>
          </a:p>
        </p:txBody>
      </p:sp>
      <p:sp>
        <p:nvSpPr>
          <p:cNvPr id="93" name="Google Shape;93;p1"/>
          <p:cNvSpPr txBox="1"/>
          <p:nvPr/>
        </p:nvSpPr>
        <p:spPr>
          <a:xfrm>
            <a:off x="1864782" y="5434591"/>
            <a:ext cx="4231218" cy="631583"/>
          </a:xfrm>
          <a:prstGeom prst="rect">
            <a:avLst/>
          </a:prstGeom>
          <a:noFill/>
          <a:ln>
            <a:noFill/>
          </a:ln>
        </p:spPr>
        <p:txBody>
          <a:bodyPr spcFirstLastPara="1" wrap="square" lIns="0" tIns="0" rIns="0" bIns="0" anchor="t" anchorCtr="0">
            <a:spAutoFit/>
          </a:bodyPr>
          <a:lstStyle/>
          <a:p>
            <a:pPr>
              <a:lnSpc>
                <a:spcPct val="140063"/>
              </a:lnSpc>
            </a:pPr>
            <a:r>
              <a:rPr lang="en-US" sz="1466" dirty="0">
                <a:solidFill>
                  <a:srgbClr val="192954"/>
                </a:solidFill>
                <a:latin typeface="Arial"/>
                <a:ea typeface="Arial"/>
                <a:cs typeface="Arial"/>
                <a:sym typeface="Arial"/>
              </a:rPr>
              <a:t>Progress Review 2 (90% Completion) Stage</a:t>
            </a:r>
            <a:endParaRPr sz="1200" dirty="0"/>
          </a:p>
          <a:p>
            <a:pPr>
              <a:lnSpc>
                <a:spcPct val="140018"/>
              </a:lnSpc>
            </a:pPr>
            <a:endParaRPr sz="1466" dirty="0">
              <a:solidFill>
                <a:srgbClr val="192954"/>
              </a:solidFill>
              <a:latin typeface="Arial"/>
              <a:ea typeface="Arial"/>
              <a:cs typeface="Arial"/>
              <a:sym typeface="Arial"/>
            </a:endParaRPr>
          </a:p>
        </p:txBody>
      </p:sp>
      <p:sp>
        <p:nvSpPr>
          <p:cNvPr id="94" name="Google Shape;94;p1"/>
          <p:cNvSpPr txBox="1"/>
          <p:nvPr/>
        </p:nvSpPr>
        <p:spPr>
          <a:xfrm>
            <a:off x="8142222" y="5603203"/>
            <a:ext cx="4326869" cy="710964"/>
          </a:xfrm>
          <a:prstGeom prst="rect">
            <a:avLst/>
          </a:prstGeom>
          <a:noFill/>
          <a:ln>
            <a:noFill/>
          </a:ln>
        </p:spPr>
        <p:txBody>
          <a:bodyPr spcFirstLastPara="1" wrap="square" lIns="0" tIns="0" rIns="0" bIns="0" anchor="t" anchorCtr="0">
            <a:spAutoFit/>
          </a:bodyPr>
          <a:lstStyle/>
          <a:p>
            <a:pPr algn="ctr">
              <a:lnSpc>
                <a:spcPct val="104985"/>
              </a:lnSpc>
            </a:pPr>
            <a:r>
              <a:rPr lang="en-US" sz="4400" dirty="0">
                <a:solidFill>
                  <a:srgbClr val="FFFFFF"/>
                </a:solidFill>
                <a:latin typeface="Arial"/>
                <a:ea typeface="Arial"/>
                <a:cs typeface="Arial"/>
                <a:sym typeface="Arial"/>
              </a:rPr>
              <a:t>2024 - 24 - 103</a:t>
            </a:r>
            <a:endParaRPr sz="4400" dirty="0"/>
          </a:p>
        </p:txBody>
      </p:sp>
      <p:sp>
        <p:nvSpPr>
          <p:cNvPr id="95" name="Google Shape;95;p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FFFFFF"/>
                </a:solidFill>
                <a:latin typeface="Arial"/>
                <a:ea typeface="Arial"/>
                <a:cs typeface="Arial"/>
                <a:sym typeface="Arial"/>
              </a:rPr>
              <a:t>18/03/2024</a:t>
            </a:r>
            <a:endParaRPr sz="1200" dirty="0"/>
          </a:p>
        </p:txBody>
      </p:sp>
      <p:pic>
        <p:nvPicPr>
          <p:cNvPr id="3" name="Picture 2">
            <a:extLst>
              <a:ext uri="{FF2B5EF4-FFF2-40B4-BE49-F238E27FC236}">
                <a16:creationId xmlns:a16="http://schemas.microsoft.com/office/drawing/2014/main" id="{81D19B21-E767-4A17-859A-C361C24D58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617" y="605118"/>
            <a:ext cx="1099732" cy="7903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91">
                                            <p:txEl>
                                              <p:pRg st="0" end="0"/>
                                            </p:txEl>
                                          </p:spTgt>
                                        </p:tgtEl>
                                        <p:attrNameLst>
                                          <p:attrName>style.visibility</p:attrName>
                                        </p:attrNameLst>
                                      </p:cBhvr>
                                      <p:to>
                                        <p:strVal val="visible"/>
                                      </p:to>
                                    </p:set>
                                    <p:animEffect transition="in" filter="fade">
                                      <p:cBhvr>
                                        <p:cTn id="17" dur="1000"/>
                                        <p:tgtEl>
                                          <p:spTgt spid="91">
                                            <p:txEl>
                                              <p:pRg st="0" end="0"/>
                                            </p:txEl>
                                          </p:spTgt>
                                        </p:tgtEl>
                                      </p:cBhvr>
                                    </p:animEffect>
                                    <p:anim calcmode="lin" valueType="num">
                                      <p:cBhvr>
                                        <p:cTn id="18" dur="1000" fill="hold"/>
                                        <p:tgtEl>
                                          <p:spTgt spid="91">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9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92"/>
                                        </p:tgtEl>
                                        <p:attrNameLst>
                                          <p:attrName>style.visibility</p:attrName>
                                        </p:attrNameLst>
                                      </p:cBhvr>
                                      <p:to>
                                        <p:strVal val="visible"/>
                                      </p:to>
                                    </p:set>
                                    <p:animEffect transition="in" filter="barn(inVertical)">
                                      <p:cBhvr>
                                        <p:cTn id="24" dur="500"/>
                                        <p:tgtEl>
                                          <p:spTgt spid="9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94">
                                            <p:txEl>
                                              <p:pRg st="0" end="0"/>
                                            </p:txEl>
                                          </p:spTgt>
                                        </p:tgtEl>
                                        <p:attrNameLst>
                                          <p:attrName>style.visibility</p:attrName>
                                        </p:attrNameLst>
                                      </p:cBhvr>
                                      <p:to>
                                        <p:strVal val="visible"/>
                                      </p:to>
                                    </p:set>
                                    <p:animEffect transition="in" filter="fade">
                                      <p:cBhvr>
                                        <p:cTn id="29" dur="500"/>
                                        <p:tgtEl>
                                          <p:spTgt spid="94">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5" presetClass="emph" presetSubtype="0" nodeType="clickEffect">
                                  <p:stCondLst>
                                    <p:cond delay="0"/>
                                  </p:stCondLst>
                                  <p:iterate type="lt">
                                    <p:tmAbs val="25"/>
                                  </p:iterate>
                                  <p:childTnLst>
                                    <p:set>
                                      <p:cBhvr override="childStyle">
                                        <p:cTn id="33" dur="indefinite"/>
                                        <p:tgtEl>
                                          <p:spTgt spid="93">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15" name="Google Shape;321;p11">
            <a:extLst>
              <a:ext uri="{FF2B5EF4-FFF2-40B4-BE49-F238E27FC236}">
                <a16:creationId xmlns:a16="http://schemas.microsoft.com/office/drawing/2014/main" id="{848AD8A1-E94A-4225-9117-5CB8772B9146}"/>
              </a:ext>
            </a:extLst>
          </p:cNvPr>
          <p:cNvSpPr txBox="1"/>
          <p:nvPr/>
        </p:nvSpPr>
        <p:spPr>
          <a:xfrm>
            <a:off x="2756439" y="6486168"/>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pic>
        <p:nvPicPr>
          <p:cNvPr id="14" name="Google Shape;292;p11">
            <a:extLst>
              <a:ext uri="{FF2B5EF4-FFF2-40B4-BE49-F238E27FC236}">
                <a16:creationId xmlns:a16="http://schemas.microsoft.com/office/drawing/2014/main" id="{782610CA-85E8-4012-B261-8404A4804BF7}"/>
              </a:ext>
            </a:extLst>
          </p:cNvPr>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42" name="Google Shape;342;p12"/>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346" name="Google Shape;346;p12"/>
          <p:cNvSpPr txBox="1"/>
          <p:nvPr/>
        </p:nvSpPr>
        <p:spPr>
          <a:xfrm>
            <a:off x="8668751" y="400586"/>
            <a:ext cx="3517788" cy="685765"/>
          </a:xfrm>
          <a:prstGeom prst="rect">
            <a:avLst/>
          </a:prstGeom>
          <a:noFill/>
          <a:ln>
            <a:noFill/>
          </a:ln>
        </p:spPr>
        <p:txBody>
          <a:bodyPr spcFirstLastPara="1" wrap="square" lIns="0" tIns="0" rIns="0" bIns="0" anchor="t" anchorCtr="0">
            <a:spAutoFit/>
          </a:bodyPr>
          <a:lstStyle/>
          <a:p>
            <a:pPr algn="ctr">
              <a:lnSpc>
                <a:spcPct val="130007"/>
              </a:lnSpc>
            </a:pPr>
            <a:r>
              <a:rPr lang="en-US" sz="3428" dirty="0">
                <a:solidFill>
                  <a:srgbClr val="242424"/>
                </a:solidFill>
                <a:latin typeface="Arial"/>
                <a:ea typeface="Arial"/>
                <a:cs typeface="Arial"/>
                <a:sym typeface="Arial"/>
              </a:rPr>
              <a:t>System Diagram</a:t>
            </a:r>
            <a:endParaRPr sz="1200" dirty="0"/>
          </a:p>
        </p:txBody>
      </p:sp>
      <p:sp>
        <p:nvSpPr>
          <p:cNvPr id="347" name="Google Shape;347;p12"/>
          <p:cNvSpPr txBox="1"/>
          <p:nvPr/>
        </p:nvSpPr>
        <p:spPr>
          <a:xfrm>
            <a:off x="8937980" y="-38100"/>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Methodology</a:t>
            </a:r>
            <a:endParaRPr sz="1200" dirty="0"/>
          </a:p>
        </p:txBody>
      </p:sp>
      <p:sp>
        <p:nvSpPr>
          <p:cNvPr id="16" name="Google Shape;322;p11">
            <a:extLst>
              <a:ext uri="{FF2B5EF4-FFF2-40B4-BE49-F238E27FC236}">
                <a16:creationId xmlns:a16="http://schemas.microsoft.com/office/drawing/2014/main" id="{98BBF108-85C4-4C5E-B1CD-E874774AFA0E}"/>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pic>
        <p:nvPicPr>
          <p:cNvPr id="3" name="Picture 2">
            <a:extLst>
              <a:ext uri="{FF2B5EF4-FFF2-40B4-BE49-F238E27FC236}">
                <a16:creationId xmlns:a16="http://schemas.microsoft.com/office/drawing/2014/main" id="{C1AFF49C-AD41-45A7-9D60-55EB1F1C68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00762" y="1086351"/>
            <a:ext cx="8190476" cy="5242753"/>
          </a:xfrm>
          <a:prstGeom prst="rect">
            <a:avLst/>
          </a:prstGeom>
        </p:spPr>
      </p:pic>
      <p:sp>
        <p:nvSpPr>
          <p:cNvPr id="11" name="Rectangle 10">
            <a:extLst>
              <a:ext uri="{FF2B5EF4-FFF2-40B4-BE49-F238E27FC236}">
                <a16:creationId xmlns:a16="http://schemas.microsoft.com/office/drawing/2014/main" id="{1F71DF8D-D8A8-4305-8E58-FB3C80D54EEF}"/>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47">
                                            <p:txEl>
                                              <p:pRg st="0" end="0"/>
                                            </p:txEl>
                                          </p:spTgt>
                                        </p:tgtEl>
                                        <p:attrNameLst>
                                          <p:attrName>style.visibility</p:attrName>
                                        </p:attrNameLst>
                                      </p:cBhvr>
                                      <p:to>
                                        <p:strVal val="visible"/>
                                      </p:to>
                                    </p:set>
                                    <p:animEffect transition="in" filter="barn(inVertical)">
                                      <p:cBhvr>
                                        <p:cTn id="7" dur="500"/>
                                        <p:tgtEl>
                                          <p:spTgt spid="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46">
                                            <p:txEl>
                                              <p:pRg st="0" end="0"/>
                                            </p:txEl>
                                          </p:spTgt>
                                        </p:tgtEl>
                                        <p:attrNameLst>
                                          <p:attrName>style.visibility</p:attrName>
                                        </p:attrNameLst>
                                      </p:cBhvr>
                                      <p:to>
                                        <p:strVal val="visible"/>
                                      </p:to>
                                    </p:set>
                                    <p:animEffect transition="in" filter="barn(inVertical)">
                                      <p:cBhvr>
                                        <p:cTn id="12" dur="500"/>
                                        <p:tgtEl>
                                          <p:spTgt spid="34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353" name="Google Shape;353;p13"/>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54" name="Google Shape;354;p13"/>
          <p:cNvPicPr preferRelativeResize="0"/>
          <p:nvPr/>
        </p:nvPicPr>
        <p:blipFill rotWithShape="1">
          <a:blip r:embed="rId4">
            <a:alphaModFix amt="18000"/>
          </a:blip>
          <a:srcRect/>
          <a:stretch/>
        </p:blipFill>
        <p:spPr>
          <a:xfrm rot="10800000" flipH="1">
            <a:off x="8494575" y="3181830"/>
            <a:ext cx="3704777" cy="3704777"/>
          </a:xfrm>
          <a:prstGeom prst="rect">
            <a:avLst/>
          </a:prstGeom>
          <a:noFill/>
          <a:ln>
            <a:noFill/>
          </a:ln>
        </p:spPr>
      </p:pic>
      <p:sp>
        <p:nvSpPr>
          <p:cNvPr id="356" name="Google Shape;356;p13"/>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357" name="Google Shape;357;p13"/>
          <p:cNvSpPr/>
          <p:nvPr/>
        </p:nvSpPr>
        <p:spPr>
          <a:xfrm>
            <a:off x="2368380" y="1349999"/>
            <a:ext cx="3029458" cy="4511195"/>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59" name="Google Shape;359;p13"/>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360" name="Google Shape;360;p13"/>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362" name="Google Shape;362;p13"/>
          <p:cNvSpPr/>
          <p:nvPr/>
        </p:nvSpPr>
        <p:spPr>
          <a:xfrm>
            <a:off x="5868490" y="1316601"/>
            <a:ext cx="3029458" cy="4511195"/>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pic>
        <p:nvPicPr>
          <p:cNvPr id="363" name="Google Shape;363;p13"/>
          <p:cNvPicPr preferRelativeResize="0"/>
          <p:nvPr/>
        </p:nvPicPr>
        <p:blipFill rotWithShape="1">
          <a:blip r:embed="rId5">
            <a:alphaModFix/>
          </a:blip>
          <a:srcRect/>
          <a:stretch/>
        </p:blipFill>
        <p:spPr>
          <a:xfrm>
            <a:off x="10924561" y="1005802"/>
            <a:ext cx="904503" cy="904503"/>
          </a:xfrm>
          <a:prstGeom prst="rect">
            <a:avLst/>
          </a:prstGeom>
          <a:noFill/>
          <a:ln>
            <a:noFill/>
          </a:ln>
        </p:spPr>
      </p:pic>
      <p:pic>
        <p:nvPicPr>
          <p:cNvPr id="364" name="Google Shape;364;p13"/>
          <p:cNvPicPr preferRelativeResize="0"/>
          <p:nvPr/>
        </p:nvPicPr>
        <p:blipFill rotWithShape="1">
          <a:blip r:embed="rId6">
            <a:alphaModFix/>
          </a:blip>
          <a:srcRect l="15383" r="14240"/>
          <a:stretch/>
        </p:blipFill>
        <p:spPr>
          <a:xfrm>
            <a:off x="10843611" y="2240838"/>
            <a:ext cx="1436424" cy="1020548"/>
          </a:xfrm>
          <a:prstGeom prst="rect">
            <a:avLst/>
          </a:prstGeom>
          <a:noFill/>
          <a:ln>
            <a:noFill/>
          </a:ln>
        </p:spPr>
      </p:pic>
      <p:pic>
        <p:nvPicPr>
          <p:cNvPr id="365" name="Google Shape;365;p13"/>
          <p:cNvPicPr preferRelativeResize="0"/>
          <p:nvPr/>
        </p:nvPicPr>
        <p:blipFill rotWithShape="1">
          <a:blip r:embed="rId7">
            <a:alphaModFix/>
          </a:blip>
          <a:srcRect/>
          <a:stretch/>
        </p:blipFill>
        <p:spPr>
          <a:xfrm>
            <a:off x="10709015" y="3496017"/>
            <a:ext cx="1398817" cy="946533"/>
          </a:xfrm>
          <a:prstGeom prst="rect">
            <a:avLst/>
          </a:prstGeom>
          <a:noFill/>
          <a:ln>
            <a:noFill/>
          </a:ln>
        </p:spPr>
      </p:pic>
      <p:pic>
        <p:nvPicPr>
          <p:cNvPr id="366" name="Google Shape;366;p13"/>
          <p:cNvPicPr preferRelativeResize="0"/>
          <p:nvPr/>
        </p:nvPicPr>
        <p:blipFill rotWithShape="1">
          <a:blip r:embed="rId8">
            <a:alphaModFix/>
          </a:blip>
          <a:srcRect/>
          <a:stretch/>
        </p:blipFill>
        <p:spPr>
          <a:xfrm>
            <a:off x="9755464" y="2927751"/>
            <a:ext cx="941121" cy="1091155"/>
          </a:xfrm>
          <a:prstGeom prst="rect">
            <a:avLst/>
          </a:prstGeom>
          <a:noFill/>
          <a:ln>
            <a:noFill/>
          </a:ln>
        </p:spPr>
      </p:pic>
      <p:pic>
        <p:nvPicPr>
          <p:cNvPr id="367" name="Google Shape;367;p13"/>
          <p:cNvPicPr preferRelativeResize="0"/>
          <p:nvPr/>
        </p:nvPicPr>
        <p:blipFill rotWithShape="1">
          <a:blip r:embed="rId9">
            <a:alphaModFix/>
          </a:blip>
          <a:srcRect/>
          <a:stretch/>
        </p:blipFill>
        <p:spPr>
          <a:xfrm>
            <a:off x="9580793" y="1599895"/>
            <a:ext cx="1044055" cy="1044055"/>
          </a:xfrm>
          <a:prstGeom prst="rect">
            <a:avLst/>
          </a:prstGeom>
          <a:noFill/>
          <a:ln>
            <a:noFill/>
          </a:ln>
        </p:spPr>
      </p:pic>
      <p:pic>
        <p:nvPicPr>
          <p:cNvPr id="368" name="Google Shape;368;p13"/>
          <p:cNvPicPr preferRelativeResize="0"/>
          <p:nvPr/>
        </p:nvPicPr>
        <p:blipFill rotWithShape="1">
          <a:blip r:embed="rId10">
            <a:alphaModFix/>
          </a:blip>
          <a:srcRect t="2367" b="2367"/>
          <a:stretch/>
        </p:blipFill>
        <p:spPr>
          <a:xfrm>
            <a:off x="9371389" y="4453376"/>
            <a:ext cx="1171392" cy="1115905"/>
          </a:xfrm>
          <a:prstGeom prst="rect">
            <a:avLst/>
          </a:prstGeom>
          <a:noFill/>
          <a:ln>
            <a:noFill/>
          </a:ln>
        </p:spPr>
      </p:pic>
      <p:pic>
        <p:nvPicPr>
          <p:cNvPr id="369" name="Google Shape;369;p13"/>
          <p:cNvPicPr preferRelativeResize="0"/>
          <p:nvPr/>
        </p:nvPicPr>
        <p:blipFill rotWithShape="1">
          <a:blip r:embed="rId11">
            <a:alphaModFix/>
          </a:blip>
          <a:srcRect/>
          <a:stretch/>
        </p:blipFill>
        <p:spPr>
          <a:xfrm>
            <a:off x="9054061" y="5538382"/>
            <a:ext cx="2149117" cy="623244"/>
          </a:xfrm>
          <a:prstGeom prst="rect">
            <a:avLst/>
          </a:prstGeom>
          <a:noFill/>
          <a:ln>
            <a:noFill/>
          </a:ln>
        </p:spPr>
      </p:pic>
      <p:pic>
        <p:nvPicPr>
          <p:cNvPr id="370" name="Google Shape;370;p13"/>
          <p:cNvPicPr preferRelativeResize="0"/>
          <p:nvPr/>
        </p:nvPicPr>
        <p:blipFill rotWithShape="1">
          <a:blip r:embed="rId12">
            <a:alphaModFix/>
          </a:blip>
          <a:srcRect/>
          <a:stretch/>
        </p:blipFill>
        <p:spPr>
          <a:xfrm>
            <a:off x="10750491" y="4425304"/>
            <a:ext cx="1117538" cy="1146193"/>
          </a:xfrm>
          <a:prstGeom prst="rect">
            <a:avLst/>
          </a:prstGeom>
          <a:noFill/>
          <a:ln>
            <a:noFill/>
          </a:ln>
        </p:spPr>
      </p:pic>
      <p:sp>
        <p:nvSpPr>
          <p:cNvPr id="371" name="Google Shape;371;p13"/>
          <p:cNvSpPr txBox="1"/>
          <p:nvPr/>
        </p:nvSpPr>
        <p:spPr>
          <a:xfrm>
            <a:off x="4497901" y="-31750"/>
            <a:ext cx="7609931" cy="667170"/>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Used Techniques and Technologies</a:t>
            </a:r>
            <a:endParaRPr sz="1200" dirty="0"/>
          </a:p>
        </p:txBody>
      </p:sp>
      <p:sp>
        <p:nvSpPr>
          <p:cNvPr id="372" name="Google Shape;372;p13"/>
          <p:cNvSpPr txBox="1"/>
          <p:nvPr/>
        </p:nvSpPr>
        <p:spPr>
          <a:xfrm>
            <a:off x="6139552" y="2084132"/>
            <a:ext cx="2349743" cy="3285964"/>
          </a:xfrm>
          <a:prstGeom prst="rect">
            <a:avLst/>
          </a:prstGeom>
          <a:noFill/>
          <a:ln>
            <a:noFill/>
          </a:ln>
        </p:spPr>
        <p:txBody>
          <a:bodyPr spcFirstLastPara="1" wrap="square" lIns="0" tIns="0" rIns="0" bIns="0" anchor="t" anchorCtr="0">
            <a:spAutoFit/>
          </a:bodyPr>
          <a:lstStyle/>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React Native</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Python</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TensorFlow</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Flask Server</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Node Server</a:t>
            </a:r>
            <a:endParaRPr sz="1200" dirty="0"/>
          </a:p>
          <a:p>
            <a:pPr marL="319832" lvl="1" indent="-159915">
              <a:lnSpc>
                <a:spcPct val="206078"/>
              </a:lnSpc>
              <a:buClr>
                <a:srgbClr val="FFFFFF"/>
              </a:buClr>
              <a:buSzPts val="2221"/>
              <a:buFont typeface="Arial"/>
              <a:buChar char="•"/>
            </a:pPr>
            <a:r>
              <a:rPr lang="en-US" sz="1481" b="1" dirty="0" err="1">
                <a:solidFill>
                  <a:srgbClr val="FFFFFF"/>
                </a:solidFill>
                <a:latin typeface="Open Sans"/>
                <a:ea typeface="Open Sans"/>
                <a:cs typeface="Open Sans"/>
                <a:sym typeface="Open Sans"/>
              </a:rPr>
              <a:t>Keras</a:t>
            </a:r>
            <a:endParaRPr sz="1200" dirty="0"/>
          </a:p>
          <a:p>
            <a:pPr>
              <a:lnSpc>
                <a:spcPct val="206078"/>
              </a:lnSpc>
            </a:pPr>
            <a:endParaRPr sz="1481" b="1" dirty="0">
              <a:solidFill>
                <a:srgbClr val="FFFFFF"/>
              </a:solidFill>
              <a:latin typeface="Open Sans"/>
              <a:ea typeface="Open Sans"/>
              <a:cs typeface="Open Sans"/>
              <a:sym typeface="Open Sans"/>
            </a:endParaRPr>
          </a:p>
        </p:txBody>
      </p:sp>
      <p:sp>
        <p:nvSpPr>
          <p:cNvPr id="373" name="Google Shape;373;p13"/>
          <p:cNvSpPr txBox="1"/>
          <p:nvPr/>
        </p:nvSpPr>
        <p:spPr>
          <a:xfrm>
            <a:off x="2616307" y="2213693"/>
            <a:ext cx="2487335" cy="3796937"/>
          </a:xfrm>
          <a:prstGeom prst="rect">
            <a:avLst/>
          </a:prstGeom>
          <a:noFill/>
          <a:ln>
            <a:noFill/>
          </a:ln>
        </p:spPr>
        <p:txBody>
          <a:bodyPr spcFirstLastPara="1" wrap="square" lIns="0" tIns="0" rIns="0" bIns="0" anchor="t" anchorCtr="0">
            <a:spAutoFit/>
          </a:bodyPr>
          <a:lstStyle/>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Transfer learning</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Data Augmentation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Normalization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Regularization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Algorithm tuning</a:t>
            </a:r>
            <a:endParaRPr sz="1200" dirty="0"/>
          </a:p>
          <a:p>
            <a:pPr>
              <a:lnSpc>
                <a:spcPct val="206010"/>
              </a:lnSpc>
            </a:pPr>
            <a:endParaRPr sz="1497" b="1" dirty="0">
              <a:solidFill>
                <a:srgbClr val="FFFFFF"/>
              </a:solidFill>
              <a:latin typeface="Open Sans"/>
              <a:ea typeface="Open Sans"/>
              <a:cs typeface="Open Sans"/>
              <a:sym typeface="Open Sans"/>
            </a:endParaRPr>
          </a:p>
          <a:p>
            <a:pPr>
              <a:lnSpc>
                <a:spcPct val="206010"/>
              </a:lnSpc>
            </a:pPr>
            <a:endParaRPr sz="1497" b="1" dirty="0">
              <a:solidFill>
                <a:srgbClr val="FFFFFF"/>
              </a:solidFill>
              <a:latin typeface="Open Sans"/>
              <a:ea typeface="Open Sans"/>
              <a:cs typeface="Open Sans"/>
              <a:sym typeface="Open Sans"/>
            </a:endParaRPr>
          </a:p>
          <a:p>
            <a:pPr>
              <a:lnSpc>
                <a:spcPct val="206010"/>
              </a:lnSpc>
            </a:pPr>
            <a:endParaRPr sz="1497" b="1" dirty="0">
              <a:solidFill>
                <a:srgbClr val="FFFFFF"/>
              </a:solidFill>
              <a:latin typeface="Open Sans"/>
              <a:ea typeface="Open Sans"/>
              <a:cs typeface="Open Sans"/>
              <a:sym typeface="Open Sans"/>
            </a:endParaRPr>
          </a:p>
        </p:txBody>
      </p:sp>
      <p:sp>
        <p:nvSpPr>
          <p:cNvPr id="374" name="Google Shape;374;p13"/>
          <p:cNvSpPr txBox="1"/>
          <p:nvPr/>
        </p:nvSpPr>
        <p:spPr>
          <a:xfrm>
            <a:off x="2841362" y="1789993"/>
            <a:ext cx="1160859" cy="346698"/>
          </a:xfrm>
          <a:prstGeom prst="rect">
            <a:avLst/>
          </a:prstGeom>
          <a:noFill/>
          <a:ln>
            <a:noFill/>
          </a:ln>
        </p:spPr>
        <p:txBody>
          <a:bodyPr spcFirstLastPara="1" wrap="square" lIns="0" tIns="0" rIns="0" bIns="0" anchor="t" anchorCtr="0">
            <a:spAutoFit/>
          </a:bodyPr>
          <a:lstStyle/>
          <a:p>
            <a:pPr algn="ctr">
              <a:lnSpc>
                <a:spcPct val="139991"/>
              </a:lnSpc>
            </a:pPr>
            <a:r>
              <a:rPr lang="en-US" sz="1609" b="1" u="sng" dirty="0">
                <a:solidFill>
                  <a:srgbClr val="FFFF00"/>
                </a:solidFill>
                <a:latin typeface="Open Sans"/>
                <a:ea typeface="Open Sans"/>
                <a:cs typeface="Open Sans"/>
                <a:sym typeface="Open Sans"/>
              </a:rPr>
              <a:t>Techniques</a:t>
            </a:r>
            <a:endParaRPr sz="1200" dirty="0">
              <a:solidFill>
                <a:srgbClr val="FFFF00"/>
              </a:solidFill>
            </a:endParaRPr>
          </a:p>
        </p:txBody>
      </p:sp>
      <p:sp>
        <p:nvSpPr>
          <p:cNvPr id="375" name="Google Shape;375;p13"/>
          <p:cNvSpPr txBox="1"/>
          <p:nvPr/>
        </p:nvSpPr>
        <p:spPr>
          <a:xfrm>
            <a:off x="6307651" y="1750245"/>
            <a:ext cx="1328103" cy="346698"/>
          </a:xfrm>
          <a:prstGeom prst="rect">
            <a:avLst/>
          </a:prstGeom>
          <a:noFill/>
          <a:ln>
            <a:noFill/>
          </a:ln>
        </p:spPr>
        <p:txBody>
          <a:bodyPr spcFirstLastPara="1" wrap="square" lIns="0" tIns="0" rIns="0" bIns="0" anchor="t" anchorCtr="0">
            <a:spAutoFit/>
          </a:bodyPr>
          <a:lstStyle/>
          <a:p>
            <a:pPr algn="ctr">
              <a:lnSpc>
                <a:spcPct val="139991"/>
              </a:lnSpc>
            </a:pPr>
            <a:r>
              <a:rPr lang="en-US" sz="1609" b="1" u="sng" dirty="0">
                <a:solidFill>
                  <a:srgbClr val="FFFF00"/>
                </a:solidFill>
                <a:latin typeface="Open Sans"/>
                <a:ea typeface="Open Sans"/>
                <a:cs typeface="Open Sans"/>
                <a:sym typeface="Open Sans"/>
              </a:rPr>
              <a:t>Technologies</a:t>
            </a:r>
            <a:endParaRPr sz="1200" dirty="0">
              <a:solidFill>
                <a:srgbClr val="FFFF00"/>
              </a:solidFill>
            </a:endParaRPr>
          </a:p>
        </p:txBody>
      </p:sp>
      <p:sp>
        <p:nvSpPr>
          <p:cNvPr id="376" name="Google Shape;376;p13"/>
          <p:cNvSpPr/>
          <p:nvPr/>
        </p:nvSpPr>
        <p:spPr>
          <a:xfrm>
            <a:off x="2170799" y="1160554"/>
            <a:ext cx="670563" cy="67056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13">
              <a:alphaModFix/>
            </a:blip>
            <a:stretch>
              <a:fillRect l="-37716" r="-37765" b="-1343"/>
            </a:stretch>
          </a:blipFill>
          <a:ln>
            <a:noFill/>
          </a:ln>
        </p:spPr>
        <p:txBody>
          <a:bodyPr spcFirstLastPara="1" wrap="square" lIns="60950" tIns="60950" rIns="60950" bIns="60950" anchor="ctr" anchorCtr="0">
            <a:noAutofit/>
          </a:bodyPr>
          <a:lstStyle/>
          <a:p>
            <a:endParaRPr sz="1200"/>
          </a:p>
        </p:txBody>
      </p:sp>
      <p:sp>
        <p:nvSpPr>
          <p:cNvPr id="377" name="Google Shape;377;p13"/>
          <p:cNvSpPr/>
          <p:nvPr/>
        </p:nvSpPr>
        <p:spPr>
          <a:xfrm>
            <a:off x="5695437" y="1179155"/>
            <a:ext cx="618564" cy="618562"/>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14">
              <a:alphaModFix/>
            </a:blip>
            <a:stretch>
              <a:fillRect l="-2428" t="-5319" r="-2503" b="-8736"/>
            </a:stretch>
          </a:blipFill>
          <a:ln>
            <a:noFill/>
          </a:ln>
        </p:spPr>
        <p:txBody>
          <a:bodyPr spcFirstLastPara="1" wrap="square" lIns="60950" tIns="60950" rIns="60950" bIns="60950" anchor="ctr" anchorCtr="0">
            <a:noAutofit/>
          </a:bodyPr>
          <a:lstStyle/>
          <a:p>
            <a:endParaRPr sz="1200"/>
          </a:p>
        </p:txBody>
      </p:sp>
      <p:pic>
        <p:nvPicPr>
          <p:cNvPr id="3" name="Picture 2">
            <a:extLst>
              <a:ext uri="{FF2B5EF4-FFF2-40B4-BE49-F238E27FC236}">
                <a16:creationId xmlns:a16="http://schemas.microsoft.com/office/drawing/2014/main" id="{343A8B61-F8F4-4310-A4C0-F84797E75DA6}"/>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4167" y="1492624"/>
            <a:ext cx="2071801" cy="4370609"/>
          </a:xfrm>
          <a:prstGeom prst="rect">
            <a:avLst/>
          </a:prstGeom>
        </p:spPr>
      </p:pic>
      <p:sp>
        <p:nvSpPr>
          <p:cNvPr id="26" name="Rectangle 25">
            <a:extLst>
              <a:ext uri="{FF2B5EF4-FFF2-40B4-BE49-F238E27FC236}">
                <a16:creationId xmlns:a16="http://schemas.microsoft.com/office/drawing/2014/main" id="{66E36953-516D-4A14-A94D-991230B1BFFB}"/>
              </a:ext>
            </a:extLst>
          </p:cNvPr>
          <p:cNvSpPr/>
          <p:nvPr/>
        </p:nvSpPr>
        <p:spPr>
          <a:xfrm rot="3456865">
            <a:off x="410598" y="-521026"/>
            <a:ext cx="1723384" cy="2611453"/>
          </a:xfrm>
          <a:prstGeom prst="rect">
            <a:avLst/>
          </a:prstGeom>
          <a:blipFill dpi="0" rotWithShape="1">
            <a:blip r:embed="rId1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71">
                                            <p:txEl>
                                              <p:pRg st="0" end="0"/>
                                            </p:txEl>
                                          </p:spTgt>
                                        </p:tgtEl>
                                        <p:attrNameLst>
                                          <p:attrName>style.visibility</p:attrName>
                                        </p:attrNameLst>
                                      </p:cBhvr>
                                      <p:to>
                                        <p:strVal val="visible"/>
                                      </p:to>
                                    </p:set>
                                    <p:animEffect transition="in" filter="barn(inVertical)">
                                      <p:cBhvr>
                                        <p:cTn id="7" dur="500"/>
                                        <p:tgtEl>
                                          <p:spTgt spid="3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57"/>
                                        </p:tgtEl>
                                        <p:attrNameLst>
                                          <p:attrName>style.visibility</p:attrName>
                                        </p:attrNameLst>
                                      </p:cBhvr>
                                      <p:to>
                                        <p:strVal val="visible"/>
                                      </p:to>
                                    </p:set>
                                    <p:animEffect transition="in" filter="fade">
                                      <p:cBhvr>
                                        <p:cTn id="12" dur="1000"/>
                                        <p:tgtEl>
                                          <p:spTgt spid="357"/>
                                        </p:tgtEl>
                                      </p:cBhvr>
                                    </p:animEffect>
                                    <p:anim calcmode="lin" valueType="num">
                                      <p:cBhvr>
                                        <p:cTn id="13" dur="1000" fill="hold"/>
                                        <p:tgtEl>
                                          <p:spTgt spid="357"/>
                                        </p:tgtEl>
                                        <p:attrNameLst>
                                          <p:attrName>ppt_x</p:attrName>
                                        </p:attrNameLst>
                                      </p:cBhvr>
                                      <p:tavLst>
                                        <p:tav tm="0">
                                          <p:val>
                                            <p:strVal val="#ppt_x"/>
                                          </p:val>
                                        </p:tav>
                                        <p:tav tm="100000">
                                          <p:val>
                                            <p:strVal val="#ppt_x"/>
                                          </p:val>
                                        </p:tav>
                                      </p:tavLst>
                                    </p:anim>
                                    <p:anim calcmode="lin" valueType="num">
                                      <p:cBhvr>
                                        <p:cTn id="14" dur="1000" fill="hold"/>
                                        <p:tgtEl>
                                          <p:spTgt spid="35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74">
                                            <p:txEl>
                                              <p:pRg st="0" end="0"/>
                                            </p:txEl>
                                          </p:spTgt>
                                        </p:tgtEl>
                                        <p:attrNameLst>
                                          <p:attrName>style.visibility</p:attrName>
                                        </p:attrNameLst>
                                      </p:cBhvr>
                                      <p:to>
                                        <p:strVal val="visible"/>
                                      </p:to>
                                    </p:set>
                                    <p:animEffect transition="in" filter="fade">
                                      <p:cBhvr>
                                        <p:cTn id="19" dur="1000"/>
                                        <p:tgtEl>
                                          <p:spTgt spid="374">
                                            <p:txEl>
                                              <p:pRg st="0" end="0"/>
                                            </p:txEl>
                                          </p:spTgt>
                                        </p:tgtEl>
                                      </p:cBhvr>
                                    </p:animEffect>
                                    <p:anim calcmode="lin" valueType="num">
                                      <p:cBhvr>
                                        <p:cTn id="20" dur="1000" fill="hold"/>
                                        <p:tgtEl>
                                          <p:spTgt spid="374">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37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373">
                                            <p:txEl>
                                              <p:pRg st="0" end="0"/>
                                            </p:txEl>
                                          </p:spTgt>
                                        </p:tgtEl>
                                        <p:attrNameLst>
                                          <p:attrName>style.visibility</p:attrName>
                                        </p:attrNameLst>
                                      </p:cBhvr>
                                      <p:to>
                                        <p:strVal val="visible"/>
                                      </p:to>
                                    </p:set>
                                    <p:animEffect transition="in" filter="wipe(down)">
                                      <p:cBhvr>
                                        <p:cTn id="26" dur="500"/>
                                        <p:tgtEl>
                                          <p:spTgt spid="373">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373">
                                            <p:txEl>
                                              <p:pRg st="1" end="1"/>
                                            </p:txEl>
                                          </p:spTgt>
                                        </p:tgtEl>
                                        <p:attrNameLst>
                                          <p:attrName>style.visibility</p:attrName>
                                        </p:attrNameLst>
                                      </p:cBhvr>
                                      <p:to>
                                        <p:strVal val="visible"/>
                                      </p:to>
                                    </p:set>
                                    <p:animEffect transition="in" filter="wipe(down)">
                                      <p:cBhvr>
                                        <p:cTn id="31" dur="500"/>
                                        <p:tgtEl>
                                          <p:spTgt spid="373">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373">
                                            <p:txEl>
                                              <p:pRg st="2" end="2"/>
                                            </p:txEl>
                                          </p:spTgt>
                                        </p:tgtEl>
                                        <p:attrNameLst>
                                          <p:attrName>style.visibility</p:attrName>
                                        </p:attrNameLst>
                                      </p:cBhvr>
                                      <p:to>
                                        <p:strVal val="visible"/>
                                      </p:to>
                                    </p:set>
                                    <p:animEffect transition="in" filter="wipe(down)">
                                      <p:cBhvr>
                                        <p:cTn id="36" dur="500"/>
                                        <p:tgtEl>
                                          <p:spTgt spid="373">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373">
                                            <p:txEl>
                                              <p:pRg st="3" end="3"/>
                                            </p:txEl>
                                          </p:spTgt>
                                        </p:tgtEl>
                                        <p:attrNameLst>
                                          <p:attrName>style.visibility</p:attrName>
                                        </p:attrNameLst>
                                      </p:cBhvr>
                                      <p:to>
                                        <p:strVal val="visible"/>
                                      </p:to>
                                    </p:set>
                                    <p:animEffect transition="in" filter="wipe(down)">
                                      <p:cBhvr>
                                        <p:cTn id="41" dur="500"/>
                                        <p:tgtEl>
                                          <p:spTgt spid="373">
                                            <p:txEl>
                                              <p:pRg st="3" end="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373">
                                            <p:txEl>
                                              <p:pRg st="4" end="4"/>
                                            </p:txEl>
                                          </p:spTgt>
                                        </p:tgtEl>
                                        <p:attrNameLst>
                                          <p:attrName>style.visibility</p:attrName>
                                        </p:attrNameLst>
                                      </p:cBhvr>
                                      <p:to>
                                        <p:strVal val="visible"/>
                                      </p:to>
                                    </p:set>
                                    <p:animEffect transition="in" filter="wipe(down)">
                                      <p:cBhvr>
                                        <p:cTn id="46" dur="500"/>
                                        <p:tgtEl>
                                          <p:spTgt spid="373">
                                            <p:txEl>
                                              <p:pRg st="4" end="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375">
                                            <p:txEl>
                                              <p:pRg st="0" end="0"/>
                                            </p:txEl>
                                          </p:spTgt>
                                        </p:tgtEl>
                                        <p:attrNameLst>
                                          <p:attrName>style.visibility</p:attrName>
                                        </p:attrNameLst>
                                      </p:cBhvr>
                                      <p:to>
                                        <p:strVal val="visible"/>
                                      </p:to>
                                    </p:set>
                                    <p:anim calcmode="lin" valueType="num">
                                      <p:cBhvr additive="base">
                                        <p:cTn id="51" dur="500" fill="hold"/>
                                        <p:tgtEl>
                                          <p:spTgt spid="375">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7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372">
                                            <p:txEl>
                                              <p:pRg st="0" end="0"/>
                                            </p:txEl>
                                          </p:spTgt>
                                        </p:tgtEl>
                                        <p:attrNameLst>
                                          <p:attrName>style.visibility</p:attrName>
                                        </p:attrNameLst>
                                      </p:cBhvr>
                                      <p:to>
                                        <p:strVal val="visible"/>
                                      </p:to>
                                    </p:set>
                                    <p:anim calcmode="lin" valueType="num">
                                      <p:cBhvr additive="base">
                                        <p:cTn id="57" dur="500" fill="hold"/>
                                        <p:tgtEl>
                                          <p:spTgt spid="372">
                                            <p:txEl>
                                              <p:pRg st="0" end="0"/>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7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nodeType="clickEffect">
                                  <p:stCondLst>
                                    <p:cond delay="0"/>
                                  </p:stCondLst>
                                  <p:childTnLst>
                                    <p:set>
                                      <p:cBhvr>
                                        <p:cTn id="62" dur="1" fill="hold">
                                          <p:stCondLst>
                                            <p:cond delay="0"/>
                                          </p:stCondLst>
                                        </p:cTn>
                                        <p:tgtEl>
                                          <p:spTgt spid="372">
                                            <p:txEl>
                                              <p:pRg st="1" end="1"/>
                                            </p:txEl>
                                          </p:spTgt>
                                        </p:tgtEl>
                                        <p:attrNameLst>
                                          <p:attrName>style.visibility</p:attrName>
                                        </p:attrNameLst>
                                      </p:cBhvr>
                                      <p:to>
                                        <p:strVal val="visible"/>
                                      </p:to>
                                    </p:set>
                                    <p:anim calcmode="lin" valueType="num">
                                      <p:cBhvr additive="base">
                                        <p:cTn id="63" dur="500" fill="hold"/>
                                        <p:tgtEl>
                                          <p:spTgt spid="372">
                                            <p:txEl>
                                              <p:pRg st="1" end="1"/>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37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nodeType="clickEffect">
                                  <p:stCondLst>
                                    <p:cond delay="0"/>
                                  </p:stCondLst>
                                  <p:childTnLst>
                                    <p:set>
                                      <p:cBhvr>
                                        <p:cTn id="68" dur="1" fill="hold">
                                          <p:stCondLst>
                                            <p:cond delay="0"/>
                                          </p:stCondLst>
                                        </p:cTn>
                                        <p:tgtEl>
                                          <p:spTgt spid="372">
                                            <p:txEl>
                                              <p:pRg st="2" end="2"/>
                                            </p:txEl>
                                          </p:spTgt>
                                        </p:tgtEl>
                                        <p:attrNameLst>
                                          <p:attrName>style.visibility</p:attrName>
                                        </p:attrNameLst>
                                      </p:cBhvr>
                                      <p:to>
                                        <p:strVal val="visible"/>
                                      </p:to>
                                    </p:set>
                                    <p:anim calcmode="lin" valueType="num">
                                      <p:cBhvr additive="base">
                                        <p:cTn id="69" dur="500" fill="hold"/>
                                        <p:tgtEl>
                                          <p:spTgt spid="372">
                                            <p:txEl>
                                              <p:pRg st="2" end="2"/>
                                            </p:txEl>
                                          </p:spTgt>
                                        </p:tgtEl>
                                        <p:attrNameLst>
                                          <p:attrName>ppt_x</p:attrName>
                                        </p:attrNameLst>
                                      </p:cBhvr>
                                      <p:tavLst>
                                        <p:tav tm="0">
                                          <p:val>
                                            <p:strVal val="#ppt_x"/>
                                          </p:val>
                                        </p:tav>
                                        <p:tav tm="100000">
                                          <p:val>
                                            <p:strVal val="#ppt_x"/>
                                          </p:val>
                                        </p:tav>
                                      </p:tavLst>
                                    </p:anim>
                                    <p:anim calcmode="lin" valueType="num">
                                      <p:cBhvr additive="base">
                                        <p:cTn id="70" dur="500" fill="hold"/>
                                        <p:tgtEl>
                                          <p:spTgt spid="37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 presetClass="entr" presetSubtype="4" fill="hold" nodeType="clickEffect">
                                  <p:stCondLst>
                                    <p:cond delay="0"/>
                                  </p:stCondLst>
                                  <p:childTnLst>
                                    <p:set>
                                      <p:cBhvr>
                                        <p:cTn id="74" dur="1" fill="hold">
                                          <p:stCondLst>
                                            <p:cond delay="0"/>
                                          </p:stCondLst>
                                        </p:cTn>
                                        <p:tgtEl>
                                          <p:spTgt spid="372">
                                            <p:txEl>
                                              <p:pRg st="3" end="3"/>
                                            </p:txEl>
                                          </p:spTgt>
                                        </p:tgtEl>
                                        <p:attrNameLst>
                                          <p:attrName>style.visibility</p:attrName>
                                        </p:attrNameLst>
                                      </p:cBhvr>
                                      <p:to>
                                        <p:strVal val="visible"/>
                                      </p:to>
                                    </p:set>
                                    <p:anim calcmode="lin" valueType="num">
                                      <p:cBhvr additive="base">
                                        <p:cTn id="75" dur="500" fill="hold"/>
                                        <p:tgtEl>
                                          <p:spTgt spid="372">
                                            <p:txEl>
                                              <p:pRg st="3" end="3"/>
                                            </p:txEl>
                                          </p:spTgt>
                                        </p:tgtEl>
                                        <p:attrNameLst>
                                          <p:attrName>ppt_x</p:attrName>
                                        </p:attrNameLst>
                                      </p:cBhvr>
                                      <p:tavLst>
                                        <p:tav tm="0">
                                          <p:val>
                                            <p:strVal val="#ppt_x"/>
                                          </p:val>
                                        </p:tav>
                                        <p:tav tm="100000">
                                          <p:val>
                                            <p:strVal val="#ppt_x"/>
                                          </p:val>
                                        </p:tav>
                                      </p:tavLst>
                                    </p:anim>
                                    <p:anim calcmode="lin" valueType="num">
                                      <p:cBhvr additive="base">
                                        <p:cTn id="76" dur="500" fill="hold"/>
                                        <p:tgtEl>
                                          <p:spTgt spid="37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2" presetClass="entr" presetSubtype="4" fill="hold" nodeType="clickEffect">
                                  <p:stCondLst>
                                    <p:cond delay="0"/>
                                  </p:stCondLst>
                                  <p:childTnLst>
                                    <p:set>
                                      <p:cBhvr>
                                        <p:cTn id="80" dur="1" fill="hold">
                                          <p:stCondLst>
                                            <p:cond delay="0"/>
                                          </p:stCondLst>
                                        </p:cTn>
                                        <p:tgtEl>
                                          <p:spTgt spid="372">
                                            <p:txEl>
                                              <p:pRg st="4" end="4"/>
                                            </p:txEl>
                                          </p:spTgt>
                                        </p:tgtEl>
                                        <p:attrNameLst>
                                          <p:attrName>style.visibility</p:attrName>
                                        </p:attrNameLst>
                                      </p:cBhvr>
                                      <p:to>
                                        <p:strVal val="visible"/>
                                      </p:to>
                                    </p:set>
                                    <p:anim calcmode="lin" valueType="num">
                                      <p:cBhvr additive="base">
                                        <p:cTn id="81" dur="500" fill="hold"/>
                                        <p:tgtEl>
                                          <p:spTgt spid="372">
                                            <p:txEl>
                                              <p:pRg st="4" end="4"/>
                                            </p:txEl>
                                          </p:spTgt>
                                        </p:tgtEl>
                                        <p:attrNameLst>
                                          <p:attrName>ppt_x</p:attrName>
                                        </p:attrNameLst>
                                      </p:cBhvr>
                                      <p:tavLst>
                                        <p:tav tm="0">
                                          <p:val>
                                            <p:strVal val="#ppt_x"/>
                                          </p:val>
                                        </p:tav>
                                        <p:tav tm="100000">
                                          <p:val>
                                            <p:strVal val="#ppt_x"/>
                                          </p:val>
                                        </p:tav>
                                      </p:tavLst>
                                    </p:anim>
                                    <p:anim calcmode="lin" valueType="num">
                                      <p:cBhvr additive="base">
                                        <p:cTn id="82" dur="500" fill="hold"/>
                                        <p:tgtEl>
                                          <p:spTgt spid="37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2" presetClass="entr" presetSubtype="4" fill="hold" nodeType="clickEffect">
                                  <p:stCondLst>
                                    <p:cond delay="0"/>
                                  </p:stCondLst>
                                  <p:childTnLst>
                                    <p:set>
                                      <p:cBhvr>
                                        <p:cTn id="86" dur="1" fill="hold">
                                          <p:stCondLst>
                                            <p:cond delay="0"/>
                                          </p:stCondLst>
                                        </p:cTn>
                                        <p:tgtEl>
                                          <p:spTgt spid="372">
                                            <p:txEl>
                                              <p:pRg st="5" end="5"/>
                                            </p:txEl>
                                          </p:spTgt>
                                        </p:tgtEl>
                                        <p:attrNameLst>
                                          <p:attrName>style.visibility</p:attrName>
                                        </p:attrNameLst>
                                      </p:cBhvr>
                                      <p:to>
                                        <p:strVal val="visible"/>
                                      </p:to>
                                    </p:set>
                                    <p:anim calcmode="lin" valueType="num">
                                      <p:cBhvr additive="base">
                                        <p:cTn id="87" dur="500" fill="hold"/>
                                        <p:tgtEl>
                                          <p:spTgt spid="372">
                                            <p:txEl>
                                              <p:pRg st="5" end="5"/>
                                            </p:txEl>
                                          </p:spTgt>
                                        </p:tgtEl>
                                        <p:attrNameLst>
                                          <p:attrName>ppt_x</p:attrName>
                                        </p:attrNameLst>
                                      </p:cBhvr>
                                      <p:tavLst>
                                        <p:tav tm="0">
                                          <p:val>
                                            <p:strVal val="#ppt_x"/>
                                          </p:val>
                                        </p:tav>
                                        <p:tav tm="100000">
                                          <p:val>
                                            <p:strVal val="#ppt_x"/>
                                          </p:val>
                                        </p:tav>
                                      </p:tavLst>
                                    </p:anim>
                                    <p:anim calcmode="lin" valueType="num">
                                      <p:cBhvr additive="base">
                                        <p:cTn id="88" dur="500" fill="hold"/>
                                        <p:tgtEl>
                                          <p:spTgt spid="372">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pic>
        <p:nvPicPr>
          <p:cNvPr id="383" name="Google Shape;383;p14"/>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84" name="Google Shape;384;p14"/>
          <p:cNvPicPr preferRelativeResize="0"/>
          <p:nvPr/>
        </p:nvPicPr>
        <p:blipFill rotWithShape="1">
          <a:blip r:embed="rId4">
            <a:alphaModFix amt="18000"/>
          </a:blip>
          <a:srcRect/>
          <a:stretch/>
        </p:blipFill>
        <p:spPr>
          <a:xfrm rot="10800000" flipH="1">
            <a:off x="8487223" y="3153223"/>
            <a:ext cx="3704777" cy="3704777"/>
          </a:xfrm>
          <a:prstGeom prst="rect">
            <a:avLst/>
          </a:prstGeom>
          <a:noFill/>
          <a:ln>
            <a:noFill/>
          </a:ln>
        </p:spPr>
      </p:pic>
      <p:sp>
        <p:nvSpPr>
          <p:cNvPr id="387" name="Google Shape;387;p14"/>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389" name="Google Shape;389;p14"/>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390" name="Google Shape;390;p14"/>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392" name="Google Shape;392;p14"/>
          <p:cNvSpPr/>
          <p:nvPr/>
        </p:nvSpPr>
        <p:spPr>
          <a:xfrm>
            <a:off x="4934681" y="2701445"/>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94" name="Google Shape;394;p14"/>
          <p:cNvSpPr/>
          <p:nvPr/>
        </p:nvSpPr>
        <p:spPr>
          <a:xfrm>
            <a:off x="507576" y="1775407"/>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95" name="Google Shape;395;p14"/>
          <p:cNvSpPr/>
          <p:nvPr/>
        </p:nvSpPr>
        <p:spPr>
          <a:xfrm>
            <a:off x="498013" y="2701445"/>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96" name="Google Shape;396;p14"/>
          <p:cNvSpPr/>
          <p:nvPr/>
        </p:nvSpPr>
        <p:spPr>
          <a:xfrm>
            <a:off x="498013" y="3622024"/>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97" name="Google Shape;397;p14"/>
          <p:cNvSpPr/>
          <p:nvPr/>
        </p:nvSpPr>
        <p:spPr>
          <a:xfrm>
            <a:off x="518695" y="4536419"/>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98" name="Google Shape;398;p14"/>
          <p:cNvSpPr/>
          <p:nvPr/>
        </p:nvSpPr>
        <p:spPr>
          <a:xfrm>
            <a:off x="4934681" y="1775407"/>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pic>
        <p:nvPicPr>
          <p:cNvPr id="400" name="Google Shape;400;p14"/>
          <p:cNvPicPr preferRelativeResize="0"/>
          <p:nvPr/>
        </p:nvPicPr>
        <p:blipFill rotWithShape="1">
          <a:blip r:embed="rId5">
            <a:alphaModFix/>
          </a:blip>
          <a:srcRect/>
          <a:stretch/>
        </p:blipFill>
        <p:spPr>
          <a:xfrm>
            <a:off x="654050" y="1914275"/>
            <a:ext cx="516779" cy="516779"/>
          </a:xfrm>
          <a:prstGeom prst="rect">
            <a:avLst/>
          </a:prstGeom>
          <a:noFill/>
          <a:ln>
            <a:noFill/>
          </a:ln>
        </p:spPr>
      </p:pic>
      <p:pic>
        <p:nvPicPr>
          <p:cNvPr id="401" name="Google Shape;401;p14"/>
          <p:cNvPicPr preferRelativeResize="0"/>
          <p:nvPr/>
        </p:nvPicPr>
        <p:blipFill rotWithShape="1">
          <a:blip r:embed="rId6">
            <a:alphaModFix/>
          </a:blip>
          <a:srcRect/>
          <a:stretch/>
        </p:blipFill>
        <p:spPr>
          <a:xfrm>
            <a:off x="615950" y="2828433"/>
            <a:ext cx="516779" cy="516779"/>
          </a:xfrm>
          <a:prstGeom prst="rect">
            <a:avLst/>
          </a:prstGeom>
          <a:noFill/>
          <a:ln>
            <a:noFill/>
          </a:ln>
        </p:spPr>
      </p:pic>
      <p:pic>
        <p:nvPicPr>
          <p:cNvPr id="402" name="Google Shape;402;p14"/>
          <p:cNvPicPr preferRelativeResize="0"/>
          <p:nvPr/>
        </p:nvPicPr>
        <p:blipFill rotWithShape="1">
          <a:blip r:embed="rId7">
            <a:alphaModFix/>
          </a:blip>
          <a:srcRect/>
          <a:stretch/>
        </p:blipFill>
        <p:spPr>
          <a:xfrm>
            <a:off x="5078796" y="2856224"/>
            <a:ext cx="510357" cy="510357"/>
          </a:xfrm>
          <a:prstGeom prst="rect">
            <a:avLst/>
          </a:prstGeom>
          <a:noFill/>
          <a:ln>
            <a:noFill/>
          </a:ln>
        </p:spPr>
      </p:pic>
      <p:pic>
        <p:nvPicPr>
          <p:cNvPr id="403" name="Google Shape;403;p14"/>
          <p:cNvPicPr preferRelativeResize="0"/>
          <p:nvPr/>
        </p:nvPicPr>
        <p:blipFill rotWithShape="1">
          <a:blip r:embed="rId8">
            <a:alphaModFix/>
          </a:blip>
          <a:srcRect/>
          <a:stretch/>
        </p:blipFill>
        <p:spPr>
          <a:xfrm rot="-563187">
            <a:off x="668692" y="3801187"/>
            <a:ext cx="464037" cy="464037"/>
          </a:xfrm>
          <a:prstGeom prst="rect">
            <a:avLst/>
          </a:prstGeom>
          <a:noFill/>
          <a:ln>
            <a:noFill/>
          </a:ln>
        </p:spPr>
      </p:pic>
      <p:pic>
        <p:nvPicPr>
          <p:cNvPr id="404" name="Google Shape;404;p14"/>
          <p:cNvPicPr preferRelativeResize="0"/>
          <p:nvPr/>
        </p:nvPicPr>
        <p:blipFill rotWithShape="1">
          <a:blip r:embed="rId8">
            <a:alphaModFix/>
          </a:blip>
          <a:srcRect/>
          <a:stretch/>
        </p:blipFill>
        <p:spPr>
          <a:xfrm rot="-563187">
            <a:off x="633958" y="4668211"/>
            <a:ext cx="464037" cy="464037"/>
          </a:xfrm>
          <a:prstGeom prst="rect">
            <a:avLst/>
          </a:prstGeom>
          <a:noFill/>
          <a:ln>
            <a:noFill/>
          </a:ln>
        </p:spPr>
      </p:pic>
      <p:pic>
        <p:nvPicPr>
          <p:cNvPr id="405" name="Google Shape;405;p14"/>
          <p:cNvPicPr preferRelativeResize="0"/>
          <p:nvPr/>
        </p:nvPicPr>
        <p:blipFill rotWithShape="1">
          <a:blip r:embed="rId8">
            <a:alphaModFix/>
          </a:blip>
          <a:srcRect/>
          <a:stretch/>
        </p:blipFill>
        <p:spPr>
          <a:xfrm rot="-563187">
            <a:off x="5090382" y="1957219"/>
            <a:ext cx="464037" cy="464037"/>
          </a:xfrm>
          <a:prstGeom prst="rect">
            <a:avLst/>
          </a:prstGeom>
          <a:noFill/>
          <a:ln>
            <a:noFill/>
          </a:ln>
        </p:spPr>
      </p:pic>
      <p:sp>
        <p:nvSpPr>
          <p:cNvPr id="408" name="Google Shape;408;p14"/>
          <p:cNvSpPr txBox="1"/>
          <p:nvPr/>
        </p:nvSpPr>
        <p:spPr>
          <a:xfrm>
            <a:off x="6191601" y="-12700"/>
            <a:ext cx="6000399" cy="667170"/>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Methodology</a:t>
            </a:r>
            <a:endParaRPr sz="1200" dirty="0"/>
          </a:p>
        </p:txBody>
      </p:sp>
      <p:sp>
        <p:nvSpPr>
          <p:cNvPr id="409" name="Google Shape;409;p14"/>
          <p:cNvSpPr txBox="1"/>
          <p:nvPr/>
        </p:nvSpPr>
        <p:spPr>
          <a:xfrm>
            <a:off x="1272290" y="2053493"/>
            <a:ext cx="2708566" cy="30271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000000"/>
                </a:solidFill>
                <a:latin typeface="Open Sans"/>
                <a:ea typeface="Open Sans"/>
                <a:cs typeface="Open Sans"/>
                <a:sym typeface="Open Sans"/>
              </a:rPr>
              <a:t>Data collection</a:t>
            </a:r>
            <a:endParaRPr sz="1200"/>
          </a:p>
        </p:txBody>
      </p:sp>
      <p:sp>
        <p:nvSpPr>
          <p:cNvPr id="410" name="Google Shape;410;p14"/>
          <p:cNvSpPr txBox="1"/>
          <p:nvPr/>
        </p:nvSpPr>
        <p:spPr>
          <a:xfrm>
            <a:off x="1246668" y="2948601"/>
            <a:ext cx="2032697" cy="30271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FFFFFF"/>
                </a:solidFill>
                <a:latin typeface="Open Sans"/>
                <a:ea typeface="Open Sans"/>
                <a:cs typeface="Open Sans"/>
                <a:sym typeface="Open Sans"/>
              </a:rPr>
              <a:t>Data pre-processing </a:t>
            </a:r>
            <a:endParaRPr sz="1200"/>
          </a:p>
        </p:txBody>
      </p:sp>
      <p:sp>
        <p:nvSpPr>
          <p:cNvPr id="411" name="Google Shape;411;p14"/>
          <p:cNvSpPr txBox="1"/>
          <p:nvPr/>
        </p:nvSpPr>
        <p:spPr>
          <a:xfrm>
            <a:off x="1242756" y="3570782"/>
            <a:ext cx="3332058" cy="908134"/>
          </a:xfrm>
          <a:prstGeom prst="rect">
            <a:avLst/>
          </a:prstGeom>
          <a:noFill/>
          <a:ln>
            <a:noFill/>
          </a:ln>
        </p:spPr>
        <p:txBody>
          <a:bodyPr spcFirstLastPara="1" wrap="square" lIns="0" tIns="0" rIns="0" bIns="0" anchor="t" anchorCtr="0">
            <a:spAutoFit/>
          </a:bodyPr>
          <a:lstStyle/>
          <a:p>
            <a:pPr>
              <a:lnSpc>
                <a:spcPct val="139990"/>
              </a:lnSpc>
            </a:pPr>
            <a:r>
              <a:rPr lang="en-US" sz="1400" b="1" dirty="0">
                <a:solidFill>
                  <a:srgbClr val="000000"/>
                </a:solidFill>
                <a:latin typeface="Open Sans"/>
                <a:ea typeface="Open Sans"/>
                <a:cs typeface="Open Sans"/>
                <a:sym typeface="Open Sans"/>
              </a:rPr>
              <a:t>Used transfer learning based Convolutional Neural Network(CNN) architectures for training models</a:t>
            </a:r>
            <a:endParaRPr sz="1400" dirty="0"/>
          </a:p>
        </p:txBody>
      </p:sp>
      <p:sp>
        <p:nvSpPr>
          <p:cNvPr id="412" name="Google Shape;412;p14"/>
          <p:cNvSpPr txBox="1"/>
          <p:nvPr/>
        </p:nvSpPr>
        <p:spPr>
          <a:xfrm>
            <a:off x="1246668" y="4482393"/>
            <a:ext cx="3328145" cy="908134"/>
          </a:xfrm>
          <a:prstGeom prst="rect">
            <a:avLst/>
          </a:prstGeom>
          <a:noFill/>
          <a:ln>
            <a:noFill/>
          </a:ln>
        </p:spPr>
        <p:txBody>
          <a:bodyPr spcFirstLastPara="1" wrap="square" lIns="0" tIns="0" rIns="0" bIns="0" anchor="t" anchorCtr="0">
            <a:spAutoFit/>
          </a:bodyPr>
          <a:lstStyle/>
          <a:p>
            <a:pPr>
              <a:lnSpc>
                <a:spcPct val="139990"/>
              </a:lnSpc>
            </a:pPr>
            <a:r>
              <a:rPr lang="en-US" sz="1405" b="1" dirty="0">
                <a:solidFill>
                  <a:srgbClr val="FFFFFF"/>
                </a:solidFill>
                <a:latin typeface="Open Sans"/>
                <a:ea typeface="Open Sans"/>
                <a:cs typeface="Open Sans"/>
                <a:sym typeface="Open Sans"/>
              </a:rPr>
              <a:t>Data augmentation and selected the best technique to retrain models to achieve good fitting</a:t>
            </a:r>
            <a:endParaRPr sz="1200" dirty="0"/>
          </a:p>
        </p:txBody>
      </p:sp>
      <p:sp>
        <p:nvSpPr>
          <p:cNvPr id="413" name="Google Shape;413;p14"/>
          <p:cNvSpPr txBox="1"/>
          <p:nvPr/>
        </p:nvSpPr>
        <p:spPr>
          <a:xfrm>
            <a:off x="5693929" y="1804847"/>
            <a:ext cx="3367837" cy="60542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FFFFFF"/>
                </a:solidFill>
                <a:latin typeface="Open Sans"/>
                <a:ea typeface="Open Sans"/>
                <a:cs typeface="Open Sans"/>
                <a:sym typeface="Open Sans"/>
              </a:rPr>
              <a:t>Tuning hyper-parameters and retrained models to select the best architecture</a:t>
            </a:r>
            <a:endParaRPr sz="1200"/>
          </a:p>
        </p:txBody>
      </p:sp>
      <p:sp>
        <p:nvSpPr>
          <p:cNvPr id="414" name="Google Shape;414;p14"/>
          <p:cNvSpPr txBox="1"/>
          <p:nvPr/>
        </p:nvSpPr>
        <p:spPr>
          <a:xfrm>
            <a:off x="5795189" y="2948601"/>
            <a:ext cx="3165317" cy="30271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000000"/>
                </a:solidFill>
                <a:latin typeface="Open Sans"/>
                <a:ea typeface="Open Sans"/>
                <a:cs typeface="Open Sans"/>
                <a:sym typeface="Open Sans"/>
              </a:rPr>
              <a:t>Data Visualization</a:t>
            </a:r>
            <a:endParaRPr sz="1200"/>
          </a:p>
        </p:txBody>
      </p:sp>
      <p:sp>
        <p:nvSpPr>
          <p:cNvPr id="415" name="Google Shape;415;p14"/>
          <p:cNvSpPr txBox="1"/>
          <p:nvPr/>
        </p:nvSpPr>
        <p:spPr>
          <a:xfrm>
            <a:off x="5693929" y="3775787"/>
            <a:ext cx="3367837" cy="605422"/>
          </a:xfrm>
          <a:prstGeom prst="rect">
            <a:avLst/>
          </a:prstGeom>
          <a:noFill/>
          <a:ln>
            <a:noFill/>
          </a:ln>
        </p:spPr>
        <p:txBody>
          <a:bodyPr spcFirstLastPara="1" wrap="square" lIns="0" tIns="0" rIns="0" bIns="0" anchor="t" anchorCtr="0">
            <a:spAutoFit/>
          </a:bodyPr>
          <a:lstStyle/>
          <a:p>
            <a:pPr>
              <a:lnSpc>
                <a:spcPct val="139990"/>
              </a:lnSpc>
            </a:pPr>
            <a:r>
              <a:rPr lang="en-US" sz="1405" b="1" dirty="0">
                <a:solidFill>
                  <a:srgbClr val="FFFFFF"/>
                </a:solidFill>
                <a:latin typeface="Open Sans"/>
                <a:ea typeface="Open Sans"/>
                <a:cs typeface="Open Sans"/>
                <a:sym typeface="Open Sans"/>
              </a:rPr>
              <a:t>Host the finalized model in the flask server</a:t>
            </a:r>
            <a:endParaRPr sz="1200" dirty="0"/>
          </a:p>
        </p:txBody>
      </p:sp>
      <p:sp>
        <p:nvSpPr>
          <p:cNvPr id="417" name="Google Shape;417;p14"/>
          <p:cNvSpPr txBox="1"/>
          <p:nvPr/>
        </p:nvSpPr>
        <p:spPr>
          <a:xfrm>
            <a:off x="7075778" y="499078"/>
            <a:ext cx="4710780" cy="583173"/>
          </a:xfrm>
          <a:prstGeom prst="rect">
            <a:avLst/>
          </a:prstGeom>
          <a:noFill/>
          <a:ln>
            <a:noFill/>
          </a:ln>
        </p:spPr>
        <p:txBody>
          <a:bodyPr spcFirstLastPara="1" wrap="square" lIns="0" tIns="0" rIns="0" bIns="0" anchor="t" anchorCtr="0">
            <a:spAutoFit/>
          </a:bodyPr>
          <a:lstStyle/>
          <a:p>
            <a:pPr algn="ctr">
              <a:lnSpc>
                <a:spcPct val="130002"/>
              </a:lnSpc>
            </a:pPr>
            <a:r>
              <a:rPr lang="en-US" sz="2915" dirty="0">
                <a:solidFill>
                  <a:srgbClr val="242424"/>
                </a:solidFill>
                <a:latin typeface="Arial"/>
                <a:ea typeface="Arial"/>
                <a:cs typeface="Arial"/>
                <a:sym typeface="Arial"/>
              </a:rPr>
              <a:t>Evidence of Completion </a:t>
            </a:r>
            <a:endParaRPr sz="1200" dirty="0"/>
          </a:p>
        </p:txBody>
      </p:sp>
      <p:pic>
        <p:nvPicPr>
          <p:cNvPr id="3" name="Picture 2">
            <a:extLst>
              <a:ext uri="{FF2B5EF4-FFF2-40B4-BE49-F238E27FC236}">
                <a16:creationId xmlns:a16="http://schemas.microsoft.com/office/drawing/2014/main" id="{7845F208-D64B-458C-A293-CF78FBD55EE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30442" y="1838469"/>
            <a:ext cx="3537637" cy="3648479"/>
          </a:xfrm>
          <a:prstGeom prst="rect">
            <a:avLst/>
          </a:prstGeom>
        </p:spPr>
      </p:pic>
      <p:sp>
        <p:nvSpPr>
          <p:cNvPr id="38" name="Rectangle 37">
            <a:extLst>
              <a:ext uri="{FF2B5EF4-FFF2-40B4-BE49-F238E27FC236}">
                <a16:creationId xmlns:a16="http://schemas.microsoft.com/office/drawing/2014/main" id="{F493670E-5FAC-4969-8C9E-C99F9D1671C8}"/>
              </a:ext>
            </a:extLst>
          </p:cNvPr>
          <p:cNvSpPr/>
          <p:nvPr/>
        </p:nvSpPr>
        <p:spPr>
          <a:xfrm rot="3456865">
            <a:off x="410598" y="-521026"/>
            <a:ext cx="1723384" cy="2611453"/>
          </a:xfrm>
          <a:prstGeom prst="rect">
            <a:avLst/>
          </a:prstGeom>
          <a:blipFill dpi="0" rotWithShape="1">
            <a:blip r:embed="rId10">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08">
                                            <p:txEl>
                                              <p:pRg st="0" end="0"/>
                                            </p:txEl>
                                          </p:spTgt>
                                        </p:tgtEl>
                                        <p:attrNameLst>
                                          <p:attrName>style.visibility</p:attrName>
                                        </p:attrNameLst>
                                      </p:cBhvr>
                                      <p:to>
                                        <p:strVal val="visible"/>
                                      </p:to>
                                    </p:set>
                                    <p:animEffect transition="in" filter="barn(inVertical)">
                                      <p:cBhvr>
                                        <p:cTn id="7" dur="500"/>
                                        <p:tgtEl>
                                          <p:spTgt spid="40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17">
                                            <p:txEl>
                                              <p:pRg st="0" end="0"/>
                                            </p:txEl>
                                          </p:spTgt>
                                        </p:tgtEl>
                                        <p:attrNameLst>
                                          <p:attrName>style.visibility</p:attrName>
                                        </p:attrNameLst>
                                      </p:cBhvr>
                                      <p:to>
                                        <p:strVal val="visible"/>
                                      </p:to>
                                    </p:set>
                                    <p:animEffect transition="in" filter="barn(inVertical)">
                                      <p:cBhvr>
                                        <p:cTn id="12" dur="500"/>
                                        <p:tgtEl>
                                          <p:spTgt spid="4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2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655" name="Google Shape;655;p2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656" name="Google Shape;656;p2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58" name="Google Shape;658;p21"/>
          <p:cNvSpPr/>
          <p:nvPr/>
        </p:nvSpPr>
        <p:spPr>
          <a:xfrm>
            <a:off x="7548132"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659" name="Google Shape;659;p21"/>
          <p:cNvSpPr/>
          <p:nvPr/>
        </p:nvSpPr>
        <p:spPr>
          <a:xfrm>
            <a:off x="2355999"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660" name="Google Shape;660;p2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661" name="Google Shape;661;p21"/>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663" name="Google Shape;663;p21"/>
          <p:cNvSpPr txBox="1"/>
          <p:nvPr/>
        </p:nvSpPr>
        <p:spPr>
          <a:xfrm>
            <a:off x="2574284" y="1430085"/>
            <a:ext cx="2862199" cy="349648"/>
          </a:xfrm>
          <a:prstGeom prst="rect">
            <a:avLst/>
          </a:prstGeom>
          <a:noFill/>
          <a:ln>
            <a:noFill/>
          </a:ln>
        </p:spPr>
        <p:txBody>
          <a:bodyPr spcFirstLastPara="1" wrap="square" lIns="0" tIns="0" rIns="0" bIns="0" anchor="t" anchorCtr="0">
            <a:spAutoFit/>
          </a:bodyPr>
          <a:lstStyle/>
          <a:p>
            <a:pPr algn="ctr">
              <a:lnSpc>
                <a:spcPct val="140000"/>
              </a:lnSpc>
            </a:pPr>
            <a:r>
              <a:rPr lang="en-US" sz="1623" b="1" u="sng" dirty="0">
                <a:solidFill>
                  <a:srgbClr val="FFFFFF"/>
                </a:solidFill>
                <a:latin typeface="Open Sans"/>
                <a:ea typeface="Open Sans"/>
                <a:cs typeface="Open Sans"/>
                <a:sym typeface="Open Sans"/>
              </a:rPr>
              <a:t>Functional Requirements</a:t>
            </a:r>
            <a:endParaRPr sz="1200" u="sng" dirty="0"/>
          </a:p>
        </p:txBody>
      </p:sp>
      <p:sp>
        <p:nvSpPr>
          <p:cNvPr id="664" name="Google Shape;664;p21"/>
          <p:cNvSpPr txBox="1"/>
          <p:nvPr/>
        </p:nvSpPr>
        <p:spPr>
          <a:xfrm>
            <a:off x="7628805" y="1395888"/>
            <a:ext cx="3121017" cy="357470"/>
          </a:xfrm>
          <a:prstGeom prst="rect">
            <a:avLst/>
          </a:prstGeom>
          <a:noFill/>
          <a:ln>
            <a:noFill/>
          </a:ln>
        </p:spPr>
        <p:txBody>
          <a:bodyPr spcFirstLastPara="1" wrap="square" lIns="0" tIns="0" rIns="0" bIns="0" anchor="t" anchorCtr="0">
            <a:spAutoFit/>
          </a:bodyPr>
          <a:lstStyle/>
          <a:p>
            <a:pPr algn="ctr">
              <a:lnSpc>
                <a:spcPct val="139991"/>
              </a:lnSpc>
            </a:pPr>
            <a:r>
              <a:rPr lang="en-US" sz="1659" b="1" u="sng" dirty="0">
                <a:solidFill>
                  <a:srgbClr val="FFFFFF"/>
                </a:solidFill>
                <a:latin typeface="Open Sans"/>
                <a:ea typeface="Open Sans"/>
                <a:cs typeface="Open Sans"/>
                <a:sym typeface="Open Sans"/>
              </a:rPr>
              <a:t>Non-Functional Requirements</a:t>
            </a:r>
            <a:endParaRPr sz="1200" u="sng" dirty="0"/>
          </a:p>
        </p:txBody>
      </p:sp>
      <p:sp>
        <p:nvSpPr>
          <p:cNvPr id="665" name="Google Shape;665;p21"/>
          <p:cNvSpPr txBox="1"/>
          <p:nvPr/>
        </p:nvSpPr>
        <p:spPr>
          <a:xfrm>
            <a:off x="2636902" y="1898496"/>
            <a:ext cx="3015387" cy="2193934"/>
          </a:xfrm>
          <a:prstGeom prst="rect">
            <a:avLst/>
          </a:prstGeom>
          <a:noFill/>
          <a:ln>
            <a:noFill/>
          </a:ln>
        </p:spPr>
        <p:txBody>
          <a:bodyPr spcFirstLastPara="1" wrap="square" lIns="0" tIns="0" rIns="0" bIns="0" anchor="t" anchorCtr="0">
            <a:spAutoFit/>
          </a:bodyPr>
          <a:lstStyle/>
          <a:p>
            <a:pPr>
              <a:lnSpc>
                <a:spcPct val="197611"/>
              </a:lnSpc>
            </a:pPr>
            <a:r>
              <a:rPr lang="en-US" dirty="0">
                <a:solidFill>
                  <a:schemeClr val="bg1"/>
                </a:solidFill>
              </a:rPr>
              <a:t>• Image Upload Functionality. </a:t>
            </a:r>
          </a:p>
          <a:p>
            <a:pPr>
              <a:lnSpc>
                <a:spcPct val="197611"/>
              </a:lnSpc>
            </a:pPr>
            <a:r>
              <a:rPr lang="en-US" dirty="0">
                <a:solidFill>
                  <a:schemeClr val="bg1"/>
                </a:solidFill>
              </a:rPr>
              <a:t>• Disease Detection Algorithm. • User Interface for Results. </a:t>
            </a:r>
          </a:p>
          <a:p>
            <a:pPr>
              <a:lnSpc>
                <a:spcPct val="197611"/>
              </a:lnSpc>
            </a:pPr>
            <a:r>
              <a:rPr lang="en-US" dirty="0">
                <a:solidFill>
                  <a:schemeClr val="bg1"/>
                </a:solidFill>
              </a:rPr>
              <a:t>• Integration with Backend</a:t>
            </a:r>
            <a:endParaRPr sz="1200" dirty="0">
              <a:solidFill>
                <a:schemeClr val="bg1"/>
              </a:solidFill>
            </a:endParaRPr>
          </a:p>
        </p:txBody>
      </p:sp>
      <p:sp>
        <p:nvSpPr>
          <p:cNvPr id="666" name="Google Shape;666;p21"/>
          <p:cNvSpPr txBox="1"/>
          <p:nvPr/>
        </p:nvSpPr>
        <p:spPr>
          <a:xfrm>
            <a:off x="7689054" y="2275202"/>
            <a:ext cx="2945745" cy="1850250"/>
          </a:xfrm>
          <a:prstGeom prst="rect">
            <a:avLst/>
          </a:prstGeom>
          <a:noFill/>
          <a:ln>
            <a:noFill/>
          </a:ln>
        </p:spPr>
        <p:txBody>
          <a:bodyPr spcFirstLastPara="1" wrap="square" lIns="0" tIns="0" rIns="0" bIns="0" anchor="t" anchorCtr="0">
            <a:spAutoFit/>
          </a:bodyPr>
          <a:lstStyle/>
          <a:p>
            <a:pPr marL="309035" lvl="1" indent="-154518">
              <a:lnSpc>
                <a:spcPct val="167055"/>
              </a:lnSpc>
              <a:buClr>
                <a:srgbClr val="FFFFFF"/>
              </a:buClr>
              <a:buSzPts val="2146"/>
              <a:buFont typeface="Arial"/>
              <a:buChar char="•"/>
            </a:pPr>
            <a:r>
              <a:rPr lang="en-US" b="1" dirty="0">
                <a:solidFill>
                  <a:schemeClr val="bg1"/>
                </a:solidFill>
              </a:rPr>
              <a:t>Accuracy and Reliability</a:t>
            </a:r>
          </a:p>
          <a:p>
            <a:pPr marL="309035" lvl="1" indent="-154518">
              <a:lnSpc>
                <a:spcPct val="167055"/>
              </a:lnSpc>
              <a:buClr>
                <a:srgbClr val="FFFFFF"/>
              </a:buClr>
              <a:buSzPts val="2146"/>
              <a:buFont typeface="Arial"/>
              <a:buChar char="•"/>
            </a:pPr>
            <a:r>
              <a:rPr lang="en-US" b="1" dirty="0">
                <a:solidFill>
                  <a:schemeClr val="bg1"/>
                </a:solidFill>
              </a:rPr>
              <a:t>Scalability</a:t>
            </a:r>
          </a:p>
          <a:p>
            <a:pPr marL="309035" lvl="1" indent="-154518">
              <a:lnSpc>
                <a:spcPct val="167055"/>
              </a:lnSpc>
              <a:buClr>
                <a:srgbClr val="FFFFFF"/>
              </a:buClr>
              <a:buSzPts val="2146"/>
              <a:buFont typeface="Arial"/>
              <a:buChar char="•"/>
            </a:pPr>
            <a:r>
              <a:rPr lang="en-US" b="1" dirty="0">
                <a:solidFill>
                  <a:schemeClr val="bg1"/>
                </a:solidFill>
              </a:rPr>
              <a:t>Security</a:t>
            </a:r>
          </a:p>
          <a:p>
            <a:pPr marL="309035" lvl="1" indent="-154518">
              <a:lnSpc>
                <a:spcPct val="167055"/>
              </a:lnSpc>
              <a:buClr>
                <a:srgbClr val="FFFFFF"/>
              </a:buClr>
              <a:buSzPts val="2146"/>
              <a:buFont typeface="Arial"/>
              <a:buChar char="•"/>
            </a:pPr>
            <a:r>
              <a:rPr lang="en-US" b="1" dirty="0">
                <a:solidFill>
                  <a:schemeClr val="bg1"/>
                </a:solidFill>
              </a:rPr>
              <a:t>Response Time</a:t>
            </a:r>
            <a:endParaRPr sz="1200" dirty="0">
              <a:solidFill>
                <a:schemeClr val="bg1"/>
              </a:solidFill>
            </a:endParaRPr>
          </a:p>
        </p:txBody>
      </p:sp>
      <p:sp>
        <p:nvSpPr>
          <p:cNvPr id="667" name="Google Shape;667;p21"/>
          <p:cNvSpPr txBox="1"/>
          <p:nvPr/>
        </p:nvSpPr>
        <p:spPr>
          <a:xfrm>
            <a:off x="980439" y="14535"/>
            <a:ext cx="11217912"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Functional, Non-Functional and Personnel Requirements</a:t>
            </a:r>
            <a:endParaRPr sz="1200" dirty="0"/>
          </a:p>
        </p:txBody>
      </p:sp>
      <p:sp>
        <p:nvSpPr>
          <p:cNvPr id="17" name="Rectangle 16">
            <a:extLst>
              <a:ext uri="{FF2B5EF4-FFF2-40B4-BE49-F238E27FC236}">
                <a16:creationId xmlns:a16="http://schemas.microsoft.com/office/drawing/2014/main" id="{93093686-F54E-4C58-925B-9B329AE23016}"/>
              </a:ext>
            </a:extLst>
          </p:cNvPr>
          <p:cNvSpPr/>
          <p:nvPr/>
        </p:nvSpPr>
        <p:spPr>
          <a:xfrm rot="18992031">
            <a:off x="181106" y="-438794"/>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150D11F-AAFF-4962-85AA-96CE90A284D7}"/>
              </a:ext>
            </a:extLst>
          </p:cNvPr>
          <p:cNvSpPr/>
          <p:nvPr/>
        </p:nvSpPr>
        <p:spPr>
          <a:xfrm rot="19801990">
            <a:off x="11000202" y="630675"/>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67">
                                            <p:txEl>
                                              <p:pRg st="0" end="0"/>
                                            </p:txEl>
                                          </p:spTgt>
                                        </p:tgtEl>
                                        <p:attrNameLst>
                                          <p:attrName>style.visibility</p:attrName>
                                        </p:attrNameLst>
                                      </p:cBhvr>
                                      <p:to>
                                        <p:strVal val="visible"/>
                                      </p:to>
                                    </p:set>
                                    <p:animEffect transition="in" filter="barn(inVertical)">
                                      <p:cBhvr>
                                        <p:cTn id="7" dur="500"/>
                                        <p:tgtEl>
                                          <p:spTgt spid="6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663">
                                            <p:txEl>
                                              <p:pRg st="0" end="0"/>
                                            </p:txEl>
                                          </p:spTgt>
                                        </p:tgtEl>
                                        <p:attrNameLst>
                                          <p:attrName>style.visibility</p:attrName>
                                        </p:attrNameLst>
                                      </p:cBhvr>
                                      <p:to>
                                        <p:strVal val="visible"/>
                                      </p:to>
                                    </p:set>
                                    <p:anim calcmode="lin" valueType="num">
                                      <p:cBhvr additive="base">
                                        <p:cTn id="12" dur="500" fill="hold"/>
                                        <p:tgtEl>
                                          <p:spTgt spid="66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66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665">
                                            <p:txEl>
                                              <p:pRg st="0" end="0"/>
                                            </p:txEl>
                                          </p:spTgt>
                                        </p:tgtEl>
                                        <p:attrNameLst>
                                          <p:attrName>style.visibility</p:attrName>
                                        </p:attrNameLst>
                                      </p:cBhvr>
                                      <p:to>
                                        <p:strVal val="visible"/>
                                      </p:to>
                                    </p:set>
                                    <p:animEffect transition="in" filter="wipe(down)">
                                      <p:cBhvr>
                                        <p:cTn id="18" dur="500"/>
                                        <p:tgtEl>
                                          <p:spTgt spid="665">
                                            <p:txEl>
                                              <p:pRg st="0" end="0"/>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665">
                                            <p:txEl>
                                              <p:pRg st="1" end="1"/>
                                            </p:txEl>
                                          </p:spTgt>
                                        </p:tgtEl>
                                        <p:attrNameLst>
                                          <p:attrName>style.visibility</p:attrName>
                                        </p:attrNameLst>
                                      </p:cBhvr>
                                      <p:to>
                                        <p:strVal val="visible"/>
                                      </p:to>
                                    </p:set>
                                    <p:animEffect transition="in" filter="wipe(down)">
                                      <p:cBhvr>
                                        <p:cTn id="21" dur="500"/>
                                        <p:tgtEl>
                                          <p:spTgt spid="665">
                                            <p:txEl>
                                              <p:pRg st="1" end="1"/>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665">
                                            <p:txEl>
                                              <p:pRg st="2" end="2"/>
                                            </p:txEl>
                                          </p:spTgt>
                                        </p:tgtEl>
                                        <p:attrNameLst>
                                          <p:attrName>style.visibility</p:attrName>
                                        </p:attrNameLst>
                                      </p:cBhvr>
                                      <p:to>
                                        <p:strVal val="visible"/>
                                      </p:to>
                                    </p:set>
                                    <p:animEffect transition="in" filter="wipe(down)">
                                      <p:cBhvr>
                                        <p:cTn id="24" dur="500"/>
                                        <p:tgtEl>
                                          <p:spTgt spid="665">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664">
                                            <p:txEl>
                                              <p:pRg st="0" end="0"/>
                                            </p:txEl>
                                          </p:spTgt>
                                        </p:tgtEl>
                                        <p:attrNameLst>
                                          <p:attrName>style.visibility</p:attrName>
                                        </p:attrNameLst>
                                      </p:cBhvr>
                                      <p:to>
                                        <p:strVal val="visible"/>
                                      </p:to>
                                    </p:set>
                                    <p:anim calcmode="lin" valueType="num">
                                      <p:cBhvr additive="base">
                                        <p:cTn id="29" dur="500" fill="hold"/>
                                        <p:tgtEl>
                                          <p:spTgt spid="664">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6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666">
                                            <p:txEl>
                                              <p:pRg st="0" end="0"/>
                                            </p:txEl>
                                          </p:spTgt>
                                        </p:tgtEl>
                                        <p:attrNameLst>
                                          <p:attrName>style.visibility</p:attrName>
                                        </p:attrNameLst>
                                      </p:cBhvr>
                                      <p:to>
                                        <p:strVal val="visible"/>
                                      </p:to>
                                    </p:set>
                                    <p:animEffect transition="in" filter="wipe(down)">
                                      <p:cBhvr>
                                        <p:cTn id="35" dur="500"/>
                                        <p:tgtEl>
                                          <p:spTgt spid="666">
                                            <p:txEl>
                                              <p:pRg st="0" end="0"/>
                                            </p:txEl>
                                          </p:spTgt>
                                        </p:tgtEl>
                                      </p:cBhvr>
                                    </p:animEffect>
                                  </p:childTnLst>
                                </p:cTn>
                              </p:par>
                              <p:par>
                                <p:cTn id="36" presetID="22" presetClass="entr" presetSubtype="4" fill="hold" nodeType="withEffect">
                                  <p:stCondLst>
                                    <p:cond delay="0"/>
                                  </p:stCondLst>
                                  <p:childTnLst>
                                    <p:set>
                                      <p:cBhvr>
                                        <p:cTn id="37" dur="1" fill="hold">
                                          <p:stCondLst>
                                            <p:cond delay="0"/>
                                          </p:stCondLst>
                                        </p:cTn>
                                        <p:tgtEl>
                                          <p:spTgt spid="666">
                                            <p:txEl>
                                              <p:pRg st="1" end="1"/>
                                            </p:txEl>
                                          </p:spTgt>
                                        </p:tgtEl>
                                        <p:attrNameLst>
                                          <p:attrName>style.visibility</p:attrName>
                                        </p:attrNameLst>
                                      </p:cBhvr>
                                      <p:to>
                                        <p:strVal val="visible"/>
                                      </p:to>
                                    </p:set>
                                    <p:animEffect transition="in" filter="wipe(down)">
                                      <p:cBhvr>
                                        <p:cTn id="38" dur="500"/>
                                        <p:tgtEl>
                                          <p:spTgt spid="666">
                                            <p:txEl>
                                              <p:pRg st="1" end="1"/>
                                            </p:txEl>
                                          </p:spTgt>
                                        </p:tgtEl>
                                      </p:cBhvr>
                                    </p:animEffect>
                                  </p:childTnLst>
                                </p:cTn>
                              </p:par>
                              <p:par>
                                <p:cTn id="39" presetID="22" presetClass="entr" presetSubtype="4" fill="hold" nodeType="withEffect">
                                  <p:stCondLst>
                                    <p:cond delay="0"/>
                                  </p:stCondLst>
                                  <p:childTnLst>
                                    <p:set>
                                      <p:cBhvr>
                                        <p:cTn id="40" dur="1" fill="hold">
                                          <p:stCondLst>
                                            <p:cond delay="0"/>
                                          </p:stCondLst>
                                        </p:cTn>
                                        <p:tgtEl>
                                          <p:spTgt spid="666">
                                            <p:txEl>
                                              <p:pRg st="2" end="2"/>
                                            </p:txEl>
                                          </p:spTgt>
                                        </p:tgtEl>
                                        <p:attrNameLst>
                                          <p:attrName>style.visibility</p:attrName>
                                        </p:attrNameLst>
                                      </p:cBhvr>
                                      <p:to>
                                        <p:strVal val="visible"/>
                                      </p:to>
                                    </p:set>
                                    <p:animEffect transition="in" filter="wipe(down)">
                                      <p:cBhvr>
                                        <p:cTn id="41" dur="500"/>
                                        <p:tgtEl>
                                          <p:spTgt spid="666">
                                            <p:txEl>
                                              <p:pRg st="2" end="2"/>
                                            </p:txEl>
                                          </p:spTgt>
                                        </p:tgtEl>
                                      </p:cBhvr>
                                    </p:animEffect>
                                  </p:childTnLst>
                                </p:cTn>
                              </p:par>
                              <p:par>
                                <p:cTn id="42" presetID="22" presetClass="entr" presetSubtype="4" fill="hold" nodeType="withEffect">
                                  <p:stCondLst>
                                    <p:cond delay="0"/>
                                  </p:stCondLst>
                                  <p:childTnLst>
                                    <p:set>
                                      <p:cBhvr>
                                        <p:cTn id="43" dur="1" fill="hold">
                                          <p:stCondLst>
                                            <p:cond delay="0"/>
                                          </p:stCondLst>
                                        </p:cTn>
                                        <p:tgtEl>
                                          <p:spTgt spid="666">
                                            <p:txEl>
                                              <p:pRg st="3" end="3"/>
                                            </p:txEl>
                                          </p:spTgt>
                                        </p:tgtEl>
                                        <p:attrNameLst>
                                          <p:attrName>style.visibility</p:attrName>
                                        </p:attrNameLst>
                                      </p:cBhvr>
                                      <p:to>
                                        <p:strVal val="visible"/>
                                      </p:to>
                                    </p:set>
                                    <p:animEffect transition="in" filter="wipe(down)">
                                      <p:cBhvr>
                                        <p:cTn id="44" dur="500"/>
                                        <p:tgtEl>
                                          <p:spTgt spid="66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681" name="Google Shape;681;p2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grpSp>
        <p:nvGrpSpPr>
          <p:cNvPr id="683" name="Google Shape;683;p22"/>
          <p:cNvGrpSpPr/>
          <p:nvPr/>
        </p:nvGrpSpPr>
        <p:grpSpPr>
          <a:xfrm rot="-5400000">
            <a:off x="6036906" y="-190422"/>
            <a:ext cx="1004688" cy="10298147"/>
            <a:chOff x="0" y="0"/>
            <a:chExt cx="3304540" cy="61049407"/>
          </a:xfrm>
        </p:grpSpPr>
        <p:sp>
          <p:nvSpPr>
            <p:cNvPr id="684" name="Google Shape;684;p22"/>
            <p:cNvSpPr/>
            <p:nvPr/>
          </p:nvSpPr>
          <p:spPr>
            <a:xfrm>
              <a:off x="127000" y="127000"/>
              <a:ext cx="3051810" cy="60731907"/>
            </a:xfrm>
            <a:custGeom>
              <a:avLst/>
              <a:gdLst/>
              <a:ahLst/>
              <a:cxnLst/>
              <a:rect l="l" t="t" r="r" b="b"/>
              <a:pathLst>
                <a:path w="3051810" h="60731908" extrusionOk="0">
                  <a:moveTo>
                    <a:pt x="3051810" y="0"/>
                  </a:moveTo>
                  <a:lnTo>
                    <a:pt x="3051810" y="60731908"/>
                  </a:lnTo>
                  <a:lnTo>
                    <a:pt x="1526540" y="60100716"/>
                  </a:lnTo>
                  <a:lnTo>
                    <a:pt x="0" y="60731908"/>
                  </a:lnTo>
                  <a:lnTo>
                    <a:pt x="0" y="0"/>
                  </a:lnTo>
                  <a:lnTo>
                    <a:pt x="3051810" y="0"/>
                  </a:lnTo>
                  <a:close/>
                </a:path>
              </a:pathLst>
            </a:custGeom>
            <a:solidFill>
              <a:srgbClr val="192954"/>
            </a:solidFill>
            <a:ln>
              <a:noFill/>
            </a:ln>
          </p:spPr>
          <p:txBody>
            <a:bodyPr/>
            <a:lstStyle/>
            <a:p>
              <a:endParaRPr lang="en-US" dirty="0"/>
            </a:p>
          </p:txBody>
        </p:sp>
        <p:sp>
          <p:nvSpPr>
            <p:cNvPr id="685" name="Google Shape;685;p22"/>
            <p:cNvSpPr/>
            <p:nvPr/>
          </p:nvSpPr>
          <p:spPr>
            <a:xfrm>
              <a:off x="0" y="0"/>
              <a:ext cx="3304540" cy="61049407"/>
            </a:xfrm>
            <a:custGeom>
              <a:avLst/>
              <a:gdLst/>
              <a:ahLst/>
              <a:cxnLst/>
              <a:rect l="l" t="t" r="r" b="b"/>
              <a:pathLst>
                <a:path w="3304540" h="61049408" extrusionOk="0">
                  <a:moveTo>
                    <a:pt x="0" y="0"/>
                  </a:moveTo>
                  <a:lnTo>
                    <a:pt x="0" y="61049408"/>
                  </a:lnTo>
                  <a:lnTo>
                    <a:pt x="1652270" y="60366145"/>
                  </a:lnTo>
                  <a:lnTo>
                    <a:pt x="3304540" y="61049408"/>
                  </a:lnTo>
                  <a:lnTo>
                    <a:pt x="3304540" y="0"/>
                  </a:lnTo>
                  <a:lnTo>
                    <a:pt x="0" y="0"/>
                  </a:lnTo>
                  <a:close/>
                  <a:moveTo>
                    <a:pt x="3178810" y="5759458"/>
                  </a:moveTo>
                  <a:lnTo>
                    <a:pt x="3178810" y="60858908"/>
                  </a:lnTo>
                  <a:lnTo>
                    <a:pt x="1653540" y="60227716"/>
                  </a:lnTo>
                  <a:lnTo>
                    <a:pt x="127000" y="60858908"/>
                  </a:lnTo>
                  <a:lnTo>
                    <a:pt x="127000" y="127000"/>
                  </a:lnTo>
                  <a:lnTo>
                    <a:pt x="3178810" y="127000"/>
                  </a:lnTo>
                  <a:lnTo>
                    <a:pt x="3178810" y="5759458"/>
                  </a:lnTo>
                  <a:lnTo>
                    <a:pt x="3178810" y="5759458"/>
                  </a:lnTo>
                  <a:close/>
                </a:path>
              </a:pathLst>
            </a:custGeom>
            <a:solidFill>
              <a:srgbClr val="99B951"/>
            </a:solidFill>
            <a:ln>
              <a:noFill/>
            </a:ln>
          </p:spPr>
          <p:txBody>
            <a:bodyPr/>
            <a:lstStyle/>
            <a:p>
              <a:endParaRPr lang="en-US"/>
            </a:p>
          </p:txBody>
        </p:sp>
      </p:grpSp>
      <p:grpSp>
        <p:nvGrpSpPr>
          <p:cNvPr id="692" name="Google Shape;692;p22"/>
          <p:cNvGrpSpPr/>
          <p:nvPr/>
        </p:nvGrpSpPr>
        <p:grpSpPr>
          <a:xfrm rot="-5400000">
            <a:off x="5953660" y="-3193171"/>
            <a:ext cx="1004685" cy="10464641"/>
            <a:chOff x="0" y="0"/>
            <a:chExt cx="3304540" cy="61049407"/>
          </a:xfrm>
        </p:grpSpPr>
        <p:sp>
          <p:nvSpPr>
            <p:cNvPr id="693" name="Google Shape;693;p22"/>
            <p:cNvSpPr/>
            <p:nvPr/>
          </p:nvSpPr>
          <p:spPr>
            <a:xfrm>
              <a:off x="127000" y="127000"/>
              <a:ext cx="3051810" cy="60731907"/>
            </a:xfrm>
            <a:custGeom>
              <a:avLst/>
              <a:gdLst/>
              <a:ahLst/>
              <a:cxnLst/>
              <a:rect l="l" t="t" r="r" b="b"/>
              <a:pathLst>
                <a:path w="3051810" h="60731908" extrusionOk="0">
                  <a:moveTo>
                    <a:pt x="3051810" y="0"/>
                  </a:moveTo>
                  <a:lnTo>
                    <a:pt x="3051810" y="60731908"/>
                  </a:lnTo>
                  <a:lnTo>
                    <a:pt x="1526540" y="60100716"/>
                  </a:lnTo>
                  <a:lnTo>
                    <a:pt x="0" y="60731908"/>
                  </a:lnTo>
                  <a:lnTo>
                    <a:pt x="0" y="0"/>
                  </a:lnTo>
                  <a:lnTo>
                    <a:pt x="3051810" y="0"/>
                  </a:lnTo>
                  <a:close/>
                </a:path>
              </a:pathLst>
            </a:custGeom>
            <a:solidFill>
              <a:srgbClr val="192954"/>
            </a:solidFill>
            <a:ln>
              <a:noFill/>
            </a:ln>
          </p:spPr>
          <p:txBody>
            <a:bodyPr/>
            <a:lstStyle/>
            <a:p>
              <a:endParaRPr lang="en-US"/>
            </a:p>
          </p:txBody>
        </p:sp>
        <p:sp>
          <p:nvSpPr>
            <p:cNvPr id="694" name="Google Shape;694;p22"/>
            <p:cNvSpPr/>
            <p:nvPr/>
          </p:nvSpPr>
          <p:spPr>
            <a:xfrm>
              <a:off x="0" y="0"/>
              <a:ext cx="3304540" cy="61049407"/>
            </a:xfrm>
            <a:custGeom>
              <a:avLst/>
              <a:gdLst/>
              <a:ahLst/>
              <a:cxnLst/>
              <a:rect l="l" t="t" r="r" b="b"/>
              <a:pathLst>
                <a:path w="3304540" h="61049408" extrusionOk="0">
                  <a:moveTo>
                    <a:pt x="0" y="0"/>
                  </a:moveTo>
                  <a:lnTo>
                    <a:pt x="0" y="61049408"/>
                  </a:lnTo>
                  <a:lnTo>
                    <a:pt x="1652270" y="60366145"/>
                  </a:lnTo>
                  <a:lnTo>
                    <a:pt x="3304540" y="61049408"/>
                  </a:lnTo>
                  <a:lnTo>
                    <a:pt x="3304540" y="0"/>
                  </a:lnTo>
                  <a:lnTo>
                    <a:pt x="0" y="0"/>
                  </a:lnTo>
                  <a:close/>
                  <a:moveTo>
                    <a:pt x="3178810" y="5759458"/>
                  </a:moveTo>
                  <a:lnTo>
                    <a:pt x="3178810" y="60858908"/>
                  </a:lnTo>
                  <a:lnTo>
                    <a:pt x="1653540" y="60227716"/>
                  </a:lnTo>
                  <a:lnTo>
                    <a:pt x="127000" y="60858908"/>
                  </a:lnTo>
                  <a:lnTo>
                    <a:pt x="127000" y="127000"/>
                  </a:lnTo>
                  <a:lnTo>
                    <a:pt x="3178810" y="127000"/>
                  </a:lnTo>
                  <a:lnTo>
                    <a:pt x="3178810" y="5759458"/>
                  </a:lnTo>
                  <a:lnTo>
                    <a:pt x="3178810" y="5759458"/>
                  </a:lnTo>
                  <a:close/>
                </a:path>
              </a:pathLst>
            </a:custGeom>
            <a:solidFill>
              <a:srgbClr val="99B951"/>
            </a:solidFill>
            <a:ln>
              <a:noFill/>
            </a:ln>
          </p:spPr>
          <p:txBody>
            <a:bodyPr/>
            <a:lstStyle/>
            <a:p>
              <a:endParaRPr lang="en-US"/>
            </a:p>
          </p:txBody>
        </p:sp>
      </p:grpSp>
      <p:pic>
        <p:nvPicPr>
          <p:cNvPr id="695" name="Google Shape;695;p22"/>
          <p:cNvPicPr preferRelativeResize="0"/>
          <p:nvPr/>
        </p:nvPicPr>
        <p:blipFill rotWithShape="1">
          <a:blip r:embed="rId5">
            <a:alphaModFix/>
          </a:blip>
          <a:srcRect/>
          <a:stretch/>
        </p:blipFill>
        <p:spPr>
          <a:xfrm>
            <a:off x="513201" y="1536810"/>
            <a:ext cx="557428" cy="557428"/>
          </a:xfrm>
          <a:prstGeom prst="rect">
            <a:avLst/>
          </a:prstGeom>
          <a:noFill/>
          <a:ln>
            <a:noFill/>
          </a:ln>
        </p:spPr>
      </p:pic>
      <p:pic>
        <p:nvPicPr>
          <p:cNvPr id="698" name="Google Shape;698;p22"/>
          <p:cNvPicPr preferRelativeResize="0"/>
          <p:nvPr/>
        </p:nvPicPr>
        <p:blipFill rotWithShape="1">
          <a:blip r:embed="rId6">
            <a:alphaModFix/>
          </a:blip>
          <a:srcRect/>
          <a:stretch/>
        </p:blipFill>
        <p:spPr>
          <a:xfrm>
            <a:off x="483795" y="4584427"/>
            <a:ext cx="616242" cy="616242"/>
          </a:xfrm>
          <a:prstGeom prst="rect">
            <a:avLst/>
          </a:prstGeom>
          <a:noFill/>
          <a:ln>
            <a:noFill/>
          </a:ln>
        </p:spPr>
      </p:pic>
      <p:sp>
        <p:nvSpPr>
          <p:cNvPr id="699" name="Google Shape;699;p22"/>
          <p:cNvSpPr txBox="1"/>
          <p:nvPr/>
        </p:nvSpPr>
        <p:spPr>
          <a:xfrm>
            <a:off x="4233164" y="-12700"/>
            <a:ext cx="7933436" cy="667170"/>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Completion and Future works</a:t>
            </a:r>
            <a:endParaRPr sz="1200" dirty="0"/>
          </a:p>
        </p:txBody>
      </p:sp>
      <p:sp>
        <p:nvSpPr>
          <p:cNvPr id="700" name="Google Shape;700;p22"/>
          <p:cNvSpPr txBox="1"/>
          <p:nvPr/>
        </p:nvSpPr>
        <p:spPr>
          <a:xfrm>
            <a:off x="1589519" y="4755358"/>
            <a:ext cx="10609833" cy="387798"/>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Investigate and implement advanced computer vision techniques to improve disease detection.</a:t>
            </a:r>
            <a:endParaRPr sz="1200" dirty="0">
              <a:solidFill>
                <a:schemeClr val="bg1"/>
              </a:solidFill>
            </a:endParaRPr>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sp>
        <p:nvSpPr>
          <p:cNvPr id="709" name="Google Shape;709;p22"/>
          <p:cNvSpPr txBox="1"/>
          <p:nvPr/>
        </p:nvSpPr>
        <p:spPr>
          <a:xfrm>
            <a:off x="1388443" y="647700"/>
            <a:ext cx="4632103"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Completion of the components</a:t>
            </a:r>
            <a:endParaRPr sz="1200" dirty="0"/>
          </a:p>
        </p:txBody>
      </p:sp>
      <p:sp>
        <p:nvSpPr>
          <p:cNvPr id="710" name="Google Shape;710;p22"/>
          <p:cNvSpPr txBox="1"/>
          <p:nvPr/>
        </p:nvSpPr>
        <p:spPr>
          <a:xfrm>
            <a:off x="1425137" y="3677893"/>
            <a:ext cx="3191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Future Implementations</a:t>
            </a:r>
            <a:endParaRPr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99">
                                            <p:txEl>
                                              <p:pRg st="0" end="0"/>
                                            </p:txEl>
                                          </p:spTgt>
                                        </p:tgtEl>
                                        <p:attrNameLst>
                                          <p:attrName>style.visibility</p:attrName>
                                        </p:attrNameLst>
                                      </p:cBhvr>
                                      <p:to>
                                        <p:strVal val="visible"/>
                                      </p:to>
                                    </p:set>
                                    <p:animEffect transition="in" filter="barn(inVertical)">
                                      <p:cBhvr>
                                        <p:cTn id="7" dur="500"/>
                                        <p:tgtEl>
                                          <p:spTgt spid="6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09">
                                            <p:txEl>
                                              <p:pRg st="0" end="0"/>
                                            </p:txEl>
                                          </p:spTgt>
                                        </p:tgtEl>
                                        <p:attrNameLst>
                                          <p:attrName>style.visibility</p:attrName>
                                        </p:attrNameLst>
                                      </p:cBhvr>
                                      <p:to>
                                        <p:strVal val="visible"/>
                                      </p:to>
                                    </p:set>
                                    <p:animEffect transition="in" filter="wipe(down)">
                                      <p:cBhvr>
                                        <p:cTn id="12" dur="500"/>
                                        <p:tgtEl>
                                          <p:spTgt spid="70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92"/>
                                        </p:tgtEl>
                                        <p:attrNameLst>
                                          <p:attrName>style.visibility</p:attrName>
                                        </p:attrNameLst>
                                      </p:cBhvr>
                                      <p:to>
                                        <p:strVal val="visible"/>
                                      </p:to>
                                    </p:set>
                                    <p:anim calcmode="lin" valueType="num">
                                      <p:cBhvr additive="base">
                                        <p:cTn id="17" dur="500" fill="hold"/>
                                        <p:tgtEl>
                                          <p:spTgt spid="692"/>
                                        </p:tgtEl>
                                        <p:attrNameLst>
                                          <p:attrName>ppt_x</p:attrName>
                                        </p:attrNameLst>
                                      </p:cBhvr>
                                      <p:tavLst>
                                        <p:tav tm="0">
                                          <p:val>
                                            <p:strVal val="#ppt_x"/>
                                          </p:val>
                                        </p:tav>
                                        <p:tav tm="100000">
                                          <p:val>
                                            <p:strVal val="#ppt_x"/>
                                          </p:val>
                                        </p:tav>
                                      </p:tavLst>
                                    </p:anim>
                                    <p:anim calcmode="lin" valueType="num">
                                      <p:cBhvr additive="base">
                                        <p:cTn id="18" dur="500" fill="hold"/>
                                        <p:tgtEl>
                                          <p:spTgt spid="69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710">
                                            <p:txEl>
                                              <p:pRg st="0" end="0"/>
                                            </p:txEl>
                                          </p:spTgt>
                                        </p:tgtEl>
                                        <p:attrNameLst>
                                          <p:attrName>style.visibility</p:attrName>
                                        </p:attrNameLst>
                                      </p:cBhvr>
                                      <p:to>
                                        <p:strVal val="visible"/>
                                      </p:to>
                                    </p:set>
                                    <p:animEffect transition="in" filter="wipe(down)">
                                      <p:cBhvr>
                                        <p:cTn id="23" dur="500"/>
                                        <p:tgtEl>
                                          <p:spTgt spid="710">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683"/>
                                        </p:tgtEl>
                                        <p:attrNameLst>
                                          <p:attrName>style.visibility</p:attrName>
                                        </p:attrNameLst>
                                      </p:cBhvr>
                                      <p:to>
                                        <p:strVal val="visible"/>
                                      </p:to>
                                    </p:set>
                                    <p:anim calcmode="lin" valueType="num">
                                      <p:cBhvr additive="base">
                                        <p:cTn id="28" dur="500" fill="hold"/>
                                        <p:tgtEl>
                                          <p:spTgt spid="683"/>
                                        </p:tgtEl>
                                        <p:attrNameLst>
                                          <p:attrName>ppt_x</p:attrName>
                                        </p:attrNameLst>
                                      </p:cBhvr>
                                      <p:tavLst>
                                        <p:tav tm="0">
                                          <p:val>
                                            <p:strVal val="#ppt_x"/>
                                          </p:val>
                                        </p:tav>
                                        <p:tav tm="100000">
                                          <p:val>
                                            <p:strVal val="#ppt_x"/>
                                          </p:val>
                                        </p:tav>
                                      </p:tavLst>
                                    </p:anim>
                                    <p:anim calcmode="lin" valueType="num">
                                      <p:cBhvr additive="base">
                                        <p:cTn id="29" dur="500" fill="hold"/>
                                        <p:tgtEl>
                                          <p:spTgt spid="6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681" name="Google Shape;681;p2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699" name="Google Shape;699;p22"/>
          <p:cNvSpPr txBox="1"/>
          <p:nvPr/>
        </p:nvSpPr>
        <p:spPr>
          <a:xfrm>
            <a:off x="1589519" y="36002"/>
            <a:ext cx="7933436" cy="907236"/>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Model</a:t>
            </a:r>
          </a:p>
          <a:p>
            <a:pPr algn="ctr">
              <a:lnSpc>
                <a:spcPct val="130007"/>
              </a:lnSpc>
            </a:pPr>
            <a:endParaRPr sz="1200" dirty="0"/>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pic>
        <p:nvPicPr>
          <p:cNvPr id="4" name="Picture 3" descr="A screenshot of a computer program&#10;&#10;Description automatically generated">
            <a:extLst>
              <a:ext uri="{FF2B5EF4-FFF2-40B4-BE49-F238E27FC236}">
                <a16:creationId xmlns:a16="http://schemas.microsoft.com/office/drawing/2014/main" id="{9E158344-FBDC-129E-0C2F-CBECD87D28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985" y="694982"/>
            <a:ext cx="10652797" cy="5399772"/>
          </a:xfrm>
          <a:prstGeom prst="rect">
            <a:avLst/>
          </a:prstGeom>
        </p:spPr>
      </p:pic>
    </p:spTree>
    <p:extLst>
      <p:ext uri="{BB962C8B-B14F-4D97-AF65-F5344CB8AC3E}">
        <p14:creationId xmlns:p14="http://schemas.microsoft.com/office/powerpoint/2010/main" val="1822432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99">
                                            <p:txEl>
                                              <p:pRg st="0" end="0"/>
                                            </p:txEl>
                                          </p:spTgt>
                                        </p:tgtEl>
                                        <p:attrNameLst>
                                          <p:attrName>style.visibility</p:attrName>
                                        </p:attrNameLst>
                                      </p:cBhvr>
                                      <p:to>
                                        <p:strVal val="visible"/>
                                      </p:to>
                                    </p:set>
                                    <p:animEffect transition="in" filter="wipe(down)">
                                      <p:cBhvr>
                                        <p:cTn id="7" dur="500"/>
                                        <p:tgtEl>
                                          <p:spTgt spid="6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8FA030-51BE-00B9-15A0-666EAA8398C6}"/>
              </a:ext>
            </a:extLst>
          </p:cNvPr>
          <p:cNvSpPr txBox="1"/>
          <p:nvPr/>
        </p:nvSpPr>
        <p:spPr>
          <a:xfrm>
            <a:off x="2650466" y="0"/>
            <a:ext cx="6094562" cy="737574"/>
          </a:xfrm>
          <a:prstGeom prst="rect">
            <a:avLst/>
          </a:prstGeom>
          <a:noFill/>
        </p:spPr>
        <p:txBody>
          <a:bodyPr wrap="square">
            <a:spAutoFit/>
          </a:bodyPr>
          <a:lstStyle/>
          <a:p>
            <a:pPr algn="ctr">
              <a:lnSpc>
                <a:spcPct val="130007"/>
              </a:lnSpc>
            </a:pPr>
            <a:r>
              <a:rPr lang="en-US" sz="3600" dirty="0" err="1">
                <a:solidFill>
                  <a:srgbClr val="242424"/>
                </a:solidFill>
                <a:latin typeface="Arial"/>
                <a:ea typeface="Arial"/>
                <a:cs typeface="Arial"/>
                <a:sym typeface="Arial"/>
              </a:rPr>
              <a:t>FrontEnd</a:t>
            </a:r>
            <a:endParaRPr lang="en-US" sz="3600" dirty="0">
              <a:solidFill>
                <a:srgbClr val="242424"/>
              </a:solidFill>
              <a:latin typeface="Arial"/>
              <a:ea typeface="Arial"/>
              <a:cs typeface="Arial"/>
              <a:sym typeface="Arial"/>
            </a:endParaRPr>
          </a:p>
        </p:txBody>
      </p:sp>
      <p:pic>
        <p:nvPicPr>
          <p:cNvPr id="5" name="Picture 4" descr="A screenshot of a computer&#10;&#10;Description automatically generated">
            <a:extLst>
              <a:ext uri="{FF2B5EF4-FFF2-40B4-BE49-F238E27FC236}">
                <a16:creationId xmlns:a16="http://schemas.microsoft.com/office/drawing/2014/main" id="{7B3E516D-E198-7FDA-BACA-5949B3D49E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358" y="1121735"/>
            <a:ext cx="11653284" cy="5736265"/>
          </a:xfrm>
          <a:prstGeom prst="rect">
            <a:avLst/>
          </a:prstGeom>
        </p:spPr>
      </p:pic>
    </p:spTree>
    <p:extLst>
      <p:ext uri="{BB962C8B-B14F-4D97-AF65-F5344CB8AC3E}">
        <p14:creationId xmlns:p14="http://schemas.microsoft.com/office/powerpoint/2010/main" val="932641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7" name="Rectangle 6">
            <a:extLst>
              <a:ext uri="{FF2B5EF4-FFF2-40B4-BE49-F238E27FC236}">
                <a16:creationId xmlns:a16="http://schemas.microsoft.com/office/drawing/2014/main" id="{7DE0ED9E-5268-4CB2-AB24-8F631DF13221}"/>
              </a:ext>
            </a:extLst>
          </p:cNvPr>
          <p:cNvSpPr/>
          <p:nvPr/>
        </p:nvSpPr>
        <p:spPr>
          <a:xfrm>
            <a:off x="8065436" y="196754"/>
            <a:ext cx="3861547" cy="2177163"/>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8"/>
          <p:cNvSpPr/>
          <p:nvPr/>
        </p:nvSpPr>
        <p:spPr>
          <a:xfrm rot="-2700000">
            <a:off x="566618" y="-1271568"/>
            <a:ext cx="5233488" cy="11963545"/>
          </a:xfrm>
          <a:custGeom>
            <a:avLst/>
            <a:gdLst/>
            <a:ahLst/>
            <a:cxnLst/>
            <a:rect l="l" t="t" r="r" b="b"/>
            <a:pathLst>
              <a:path w="2646940" h="6050800" extrusionOk="0">
                <a:moveTo>
                  <a:pt x="0" y="0"/>
                </a:moveTo>
                <a:lnTo>
                  <a:pt x="2646940" y="0"/>
                </a:lnTo>
                <a:lnTo>
                  <a:pt x="2646940" y="6050800"/>
                </a:lnTo>
                <a:lnTo>
                  <a:pt x="0" y="6050800"/>
                </a:lnTo>
                <a:close/>
              </a:path>
            </a:pathLst>
          </a:custGeom>
          <a:solidFill>
            <a:srgbClr val="99B951">
              <a:alpha val="57254"/>
            </a:srgbClr>
          </a:solidFill>
          <a:ln>
            <a:noFill/>
          </a:ln>
        </p:spPr>
        <p:txBody>
          <a:bodyPr/>
          <a:lstStyle/>
          <a:p>
            <a:endParaRPr lang="en-US"/>
          </a:p>
        </p:txBody>
      </p:sp>
      <p:pic>
        <p:nvPicPr>
          <p:cNvPr id="239" name="Google Shape;239;p8"/>
          <p:cNvPicPr preferRelativeResize="0"/>
          <p:nvPr/>
        </p:nvPicPr>
        <p:blipFill rotWithShape="1">
          <a:blip r:embed="rId4">
            <a:alphaModFix amt="27000"/>
          </a:blip>
          <a:srcRect t="23457" b="23457"/>
          <a:stretch/>
        </p:blipFill>
        <p:spPr>
          <a:xfrm>
            <a:off x="2303006" y="6343565"/>
            <a:ext cx="9888994" cy="566759"/>
          </a:xfrm>
          <a:prstGeom prst="rect">
            <a:avLst/>
          </a:prstGeom>
          <a:noFill/>
          <a:ln>
            <a:noFill/>
          </a:ln>
        </p:spPr>
      </p:pic>
      <p:sp>
        <p:nvSpPr>
          <p:cNvPr id="241" name="Google Shape;241;p8"/>
          <p:cNvSpPr txBox="1"/>
          <p:nvPr/>
        </p:nvSpPr>
        <p:spPr>
          <a:xfrm>
            <a:off x="2611659" y="6475035"/>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sz="1200" dirty="0"/>
          </a:p>
        </p:txBody>
      </p:sp>
      <p:pic>
        <p:nvPicPr>
          <p:cNvPr id="242" name="Google Shape;242;p8"/>
          <p:cNvPicPr preferRelativeResize="0"/>
          <p:nvPr/>
        </p:nvPicPr>
        <p:blipFill rotWithShape="1">
          <a:blip r:embed="rId5">
            <a:alphaModFix/>
          </a:blip>
          <a:srcRect/>
          <a:stretch/>
        </p:blipFill>
        <p:spPr>
          <a:xfrm rot="10800000">
            <a:off x="0" y="4710205"/>
            <a:ext cx="2147795" cy="2147795"/>
          </a:xfrm>
          <a:prstGeom prst="rect">
            <a:avLst/>
          </a:prstGeom>
          <a:noFill/>
          <a:ln>
            <a:noFill/>
          </a:ln>
        </p:spPr>
      </p:pic>
      <p:pic>
        <p:nvPicPr>
          <p:cNvPr id="243" name="Google Shape;243;p8"/>
          <p:cNvPicPr preferRelativeResize="0"/>
          <p:nvPr/>
        </p:nvPicPr>
        <p:blipFill rotWithShape="1">
          <a:blip r:embed="rId6">
            <a:alphaModFix amt="71000"/>
          </a:blip>
          <a:srcRect r="36908"/>
          <a:stretch/>
        </p:blipFill>
        <p:spPr>
          <a:xfrm>
            <a:off x="83127" y="6270593"/>
            <a:ext cx="3128345" cy="587407"/>
          </a:xfrm>
          <a:prstGeom prst="rect">
            <a:avLst/>
          </a:prstGeom>
          <a:noFill/>
          <a:ln>
            <a:noFill/>
          </a:ln>
        </p:spPr>
      </p:pic>
      <p:sp>
        <p:nvSpPr>
          <p:cNvPr id="245" name="Google Shape;245;p8"/>
          <p:cNvSpPr txBox="1"/>
          <p:nvPr/>
        </p:nvSpPr>
        <p:spPr>
          <a:xfrm>
            <a:off x="2611659" y="4310660"/>
            <a:ext cx="7439915" cy="604333"/>
          </a:xfrm>
          <a:prstGeom prst="rect">
            <a:avLst/>
          </a:prstGeom>
          <a:noFill/>
          <a:ln>
            <a:noFill/>
          </a:ln>
        </p:spPr>
        <p:txBody>
          <a:bodyPr spcFirstLastPara="1" wrap="square" lIns="0" tIns="0" rIns="0" bIns="0" anchor="t" anchorCtr="0">
            <a:spAutoFit/>
          </a:bodyPr>
          <a:lstStyle/>
          <a:p>
            <a:pPr algn="ctr">
              <a:lnSpc>
                <a:spcPct val="130008"/>
              </a:lnSpc>
            </a:pPr>
            <a:r>
              <a:rPr lang="en-US" sz="3021" dirty="0">
                <a:solidFill>
                  <a:srgbClr val="242424"/>
                </a:solidFill>
                <a:latin typeface="Arial"/>
                <a:ea typeface="Arial"/>
                <a:cs typeface="Arial"/>
                <a:sym typeface="Arial"/>
              </a:rPr>
              <a:t>Specialization :Information Technology</a:t>
            </a:r>
            <a:endParaRPr sz="1200" dirty="0"/>
          </a:p>
        </p:txBody>
      </p:sp>
      <p:sp>
        <p:nvSpPr>
          <p:cNvPr id="246" name="Google Shape;246;p8"/>
          <p:cNvSpPr txBox="1"/>
          <p:nvPr/>
        </p:nvSpPr>
        <p:spPr>
          <a:xfrm>
            <a:off x="10051573" y="6552866"/>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248" name="Google Shape;248;p8"/>
          <p:cNvSpPr txBox="1"/>
          <p:nvPr/>
        </p:nvSpPr>
        <p:spPr>
          <a:xfrm>
            <a:off x="626682" y="3147469"/>
            <a:ext cx="12192001" cy="897810"/>
          </a:xfrm>
          <a:prstGeom prst="rect">
            <a:avLst/>
          </a:prstGeom>
          <a:noFill/>
          <a:ln>
            <a:noFill/>
          </a:ln>
        </p:spPr>
        <p:txBody>
          <a:bodyPr spcFirstLastPara="1" wrap="square" lIns="0" tIns="0" rIns="0" bIns="0" anchor="t" anchorCtr="0">
            <a:spAutoFit/>
          </a:bodyPr>
          <a:lstStyle/>
          <a:p>
            <a:pPr algn="ctr">
              <a:lnSpc>
                <a:spcPct val="130005"/>
              </a:lnSpc>
            </a:pPr>
            <a:r>
              <a:rPr lang="en-US" sz="4488" dirty="0">
                <a:solidFill>
                  <a:srgbClr val="242424"/>
                </a:solidFill>
                <a:latin typeface="Arial"/>
                <a:ea typeface="Arial"/>
                <a:cs typeface="Arial"/>
                <a:sym typeface="Arial"/>
              </a:rPr>
              <a:t>IT20299170 | </a:t>
            </a:r>
            <a:r>
              <a:rPr lang="en-US" sz="4488" dirty="0" err="1">
                <a:solidFill>
                  <a:srgbClr val="242424"/>
                </a:solidFill>
                <a:latin typeface="Arial"/>
                <a:ea typeface="Arial"/>
                <a:cs typeface="Arial"/>
                <a:sym typeface="Arial"/>
              </a:rPr>
              <a:t>Subasinghe</a:t>
            </a:r>
            <a:r>
              <a:rPr lang="en-US" sz="4488" dirty="0">
                <a:solidFill>
                  <a:srgbClr val="242424"/>
                </a:solidFill>
                <a:latin typeface="Arial"/>
                <a:ea typeface="Arial"/>
                <a:cs typeface="Arial"/>
                <a:sym typeface="Arial"/>
              </a:rPr>
              <a:t> H.K.A.A.S</a:t>
            </a:r>
            <a:endParaRPr sz="1200" dirty="0"/>
          </a:p>
        </p:txBody>
      </p:sp>
      <p:pic>
        <p:nvPicPr>
          <p:cNvPr id="9" name="Picture 8">
            <a:extLst>
              <a:ext uri="{FF2B5EF4-FFF2-40B4-BE49-F238E27FC236}">
                <a16:creationId xmlns:a16="http://schemas.microsoft.com/office/drawing/2014/main" id="{1337B836-21E9-45D0-B8EE-3DB921D084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0264019">
            <a:off x="-44688" y="-43184"/>
            <a:ext cx="2860393" cy="4461915"/>
          </a:xfrm>
          <a:prstGeom prst="rect">
            <a:avLst/>
          </a:prstGeom>
        </p:spPr>
      </p:pic>
      <p:sp>
        <p:nvSpPr>
          <p:cNvPr id="13" name="Rectangle 12">
            <a:extLst>
              <a:ext uri="{FF2B5EF4-FFF2-40B4-BE49-F238E27FC236}">
                <a16:creationId xmlns:a16="http://schemas.microsoft.com/office/drawing/2014/main" id="{FB5E1FAF-9E2C-433E-9812-DAD2BE6E327F}"/>
              </a:ext>
            </a:extLst>
          </p:cNvPr>
          <p:cNvSpPr/>
          <p:nvPr/>
        </p:nvSpPr>
        <p:spPr>
          <a:xfrm rot="3456865">
            <a:off x="9653744" y="4478375"/>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7957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48">
                                            <p:txEl>
                                              <p:pRg st="0" end="0"/>
                                            </p:txEl>
                                          </p:spTgt>
                                        </p:tgtEl>
                                        <p:attrNameLst>
                                          <p:attrName>style.visibility</p:attrName>
                                        </p:attrNameLst>
                                      </p:cBhvr>
                                      <p:to>
                                        <p:strVal val="visible"/>
                                      </p:to>
                                    </p:set>
                                    <p:animEffect transition="in" filter="fade">
                                      <p:cBhvr>
                                        <p:cTn id="7" dur="1000"/>
                                        <p:tgtEl>
                                          <p:spTgt spid="248">
                                            <p:txEl>
                                              <p:pRg st="0" end="0"/>
                                            </p:txEl>
                                          </p:spTgt>
                                        </p:tgtEl>
                                      </p:cBhvr>
                                    </p:animEffect>
                                    <p:anim calcmode="lin" valueType="num">
                                      <p:cBhvr>
                                        <p:cTn id="8" dur="1000" fill="hold"/>
                                        <p:tgtEl>
                                          <p:spTgt spid="24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4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245">
                                            <p:txEl>
                                              <p:pRg st="0" end="0"/>
                                            </p:txEl>
                                          </p:spTgt>
                                        </p:tgtEl>
                                        <p:attrNameLst>
                                          <p:attrName>style.visibility</p:attrName>
                                        </p:attrNameLst>
                                      </p:cBhvr>
                                      <p:to>
                                        <p:strVal val="visible"/>
                                      </p:to>
                                    </p:set>
                                    <p:animEffect transition="in" filter="barn(inVertical)">
                                      <p:cBhvr>
                                        <p:cTn id="14" dur="500"/>
                                        <p:tgtEl>
                                          <p:spTgt spid="24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4" name="Google Shape;254;p9"/>
          <p:cNvSpPr txBox="1"/>
          <p:nvPr/>
        </p:nvSpPr>
        <p:spPr>
          <a:xfrm>
            <a:off x="477370" y="1814345"/>
            <a:ext cx="8451477" cy="3684085"/>
          </a:xfrm>
          <a:prstGeom prst="rect">
            <a:avLst/>
          </a:prstGeom>
          <a:noFill/>
          <a:ln>
            <a:noFill/>
          </a:ln>
        </p:spPr>
        <p:txBody>
          <a:bodyPr spcFirstLastPara="1" wrap="square" lIns="0" tIns="0" rIns="0" bIns="0" anchor="t" anchorCtr="0">
            <a:spAutoFit/>
          </a:bodyPr>
          <a:lstStyle/>
          <a:p>
            <a:r>
              <a:rPr lang="en-US" dirty="0"/>
              <a:t>•  </a:t>
            </a:r>
            <a:r>
              <a:rPr lang="en-US" b="1" dirty="0"/>
              <a:t>Critical Agricultural Need:</a:t>
            </a:r>
            <a:endParaRPr lang="en-US" dirty="0"/>
          </a:p>
          <a:p>
            <a:r>
              <a:rPr lang="en-US" dirty="0"/>
              <a:t>Timely disease detection vital for agriculture, especially in bean-centric economies like Sri Lanka.</a:t>
            </a:r>
          </a:p>
          <a:p>
            <a:r>
              <a:rPr lang="en-US" dirty="0"/>
              <a:t>•  </a:t>
            </a:r>
            <a:r>
              <a:rPr lang="en-US" b="1" dirty="0"/>
              <a:t>Manual Inspection Challenges:</a:t>
            </a:r>
            <a:endParaRPr lang="en-US" dirty="0"/>
          </a:p>
          <a:p>
            <a:r>
              <a:rPr lang="en-US" dirty="0"/>
              <a:t>Manual leaf inspection laborious, time-consuming, and prone to errors.</a:t>
            </a:r>
          </a:p>
          <a:p>
            <a:r>
              <a:rPr lang="en-US" dirty="0"/>
              <a:t>•  </a:t>
            </a:r>
            <a:r>
              <a:rPr lang="en-US" b="1" dirty="0"/>
              <a:t>Demand for Advanced System:</a:t>
            </a:r>
            <a:endParaRPr lang="en-US" dirty="0"/>
          </a:p>
          <a:p>
            <a:r>
              <a:rPr lang="en-US" dirty="0"/>
              <a:t>Urgent need for precise disease diagnosis system using modern machine learning techniques.</a:t>
            </a:r>
          </a:p>
          <a:p>
            <a:r>
              <a:rPr lang="en-US" dirty="0"/>
              <a:t>•  </a:t>
            </a:r>
            <a:r>
              <a:rPr lang="en-US" b="1" dirty="0"/>
              <a:t>Technology Empowerment:</a:t>
            </a:r>
            <a:endParaRPr lang="en-US" dirty="0"/>
          </a:p>
          <a:p>
            <a:r>
              <a:rPr lang="en-US" dirty="0"/>
              <a:t>Implementation of advanced algorithms empowers farmers with accurate and timely solutions.</a:t>
            </a:r>
          </a:p>
          <a:p>
            <a:pPr>
              <a:lnSpc>
                <a:spcPct val="206888"/>
              </a:lnSpc>
            </a:pPr>
            <a:endParaRPr sz="2000" dirty="0">
              <a:solidFill>
                <a:schemeClr val="dk1"/>
              </a:solidFill>
              <a:latin typeface="Calibri"/>
              <a:ea typeface="Calibri"/>
              <a:cs typeface="Calibri"/>
              <a:sym typeface="Calibri"/>
            </a:endParaRPr>
          </a:p>
        </p:txBody>
      </p:sp>
      <p:pic>
        <p:nvPicPr>
          <p:cNvPr id="255" name="Google Shape;255;p9"/>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256" name="Google Shape;256;p9"/>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57" name="Google Shape;257;p9"/>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258" name="Google Shape;258;p9"/>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pic>
        <p:nvPicPr>
          <p:cNvPr id="259" name="Google Shape;259;p9"/>
          <p:cNvPicPr preferRelativeResize="0"/>
          <p:nvPr/>
        </p:nvPicPr>
        <p:blipFill rotWithShape="1">
          <a:blip r:embed="rId4">
            <a:alphaModFix amt="18000"/>
          </a:blip>
          <a:srcRect/>
          <a:stretch/>
        </p:blipFill>
        <p:spPr>
          <a:xfrm rot="10800000" flipH="1">
            <a:off x="8487223" y="3181750"/>
            <a:ext cx="3704777" cy="3676170"/>
          </a:xfrm>
          <a:prstGeom prst="rect">
            <a:avLst/>
          </a:prstGeom>
          <a:noFill/>
          <a:ln>
            <a:noFill/>
          </a:ln>
        </p:spPr>
      </p:pic>
      <p:sp>
        <p:nvSpPr>
          <p:cNvPr id="260" name="Google Shape;260;p9"/>
          <p:cNvSpPr txBox="1"/>
          <p:nvPr/>
        </p:nvSpPr>
        <p:spPr>
          <a:xfrm>
            <a:off x="4529736" y="170695"/>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261" name="Google Shape;261;p9"/>
          <p:cNvSpPr txBox="1"/>
          <p:nvPr/>
        </p:nvSpPr>
        <p:spPr>
          <a:xfrm>
            <a:off x="4529737" y="587597"/>
            <a:ext cx="3372574"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Background</a:t>
            </a:r>
            <a:endParaRPr sz="1200" dirty="0"/>
          </a:p>
        </p:txBody>
      </p:sp>
      <p:pic>
        <p:nvPicPr>
          <p:cNvPr id="7" name="Picture 6">
            <a:extLst>
              <a:ext uri="{FF2B5EF4-FFF2-40B4-BE49-F238E27FC236}">
                <a16:creationId xmlns:a16="http://schemas.microsoft.com/office/drawing/2014/main" id="{670CC80E-65A4-48C1-B446-3F8DABB7DE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96752" y="285920"/>
            <a:ext cx="3317878" cy="5432223"/>
          </a:xfrm>
          <a:prstGeom prst="rect">
            <a:avLst/>
          </a:prstGeom>
        </p:spPr>
      </p:pic>
      <p:sp>
        <p:nvSpPr>
          <p:cNvPr id="12" name="Rectangle 11">
            <a:extLst>
              <a:ext uri="{FF2B5EF4-FFF2-40B4-BE49-F238E27FC236}">
                <a16:creationId xmlns:a16="http://schemas.microsoft.com/office/drawing/2014/main" id="{AB709B7A-5EB0-43BC-AA38-DB4F5AA1A00C}"/>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0022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60">
                                            <p:txEl>
                                              <p:pRg st="0" end="0"/>
                                            </p:txEl>
                                          </p:spTgt>
                                        </p:tgtEl>
                                        <p:attrNameLst>
                                          <p:attrName>style.visibility</p:attrName>
                                        </p:attrNameLst>
                                      </p:cBhvr>
                                      <p:to>
                                        <p:strVal val="visible"/>
                                      </p:to>
                                    </p:set>
                                    <p:animEffect transition="in" filter="barn(inVertical)">
                                      <p:cBhvr>
                                        <p:cTn id="7" dur="500"/>
                                        <p:tgtEl>
                                          <p:spTgt spid="26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61">
                                            <p:txEl>
                                              <p:pRg st="0" end="0"/>
                                            </p:txEl>
                                          </p:spTgt>
                                        </p:tgtEl>
                                        <p:attrNameLst>
                                          <p:attrName>style.visibility</p:attrName>
                                        </p:attrNameLst>
                                      </p:cBhvr>
                                      <p:to>
                                        <p:strVal val="visible"/>
                                      </p:to>
                                    </p:set>
                                    <p:animEffect transition="in" filter="barn(inVertical)">
                                      <p:cBhvr>
                                        <p:cTn id="12" dur="500"/>
                                        <p:tgtEl>
                                          <p:spTgt spid="26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54">
                                            <p:txEl>
                                              <p:pRg st="0" end="0"/>
                                            </p:txEl>
                                          </p:spTgt>
                                        </p:tgtEl>
                                        <p:attrNameLst>
                                          <p:attrName>style.visibility</p:attrName>
                                        </p:attrNameLst>
                                      </p:cBhvr>
                                      <p:to>
                                        <p:strVal val="visible"/>
                                      </p:to>
                                    </p:set>
                                    <p:animEffect transition="in" filter="wipe(down)">
                                      <p:cBhvr>
                                        <p:cTn id="17" dur="500"/>
                                        <p:tgtEl>
                                          <p:spTgt spid="254">
                                            <p:txEl>
                                              <p:pRg st="0" end="0"/>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254">
                                            <p:txEl>
                                              <p:pRg st="1" end="1"/>
                                            </p:txEl>
                                          </p:spTgt>
                                        </p:tgtEl>
                                        <p:attrNameLst>
                                          <p:attrName>style.visibility</p:attrName>
                                        </p:attrNameLst>
                                      </p:cBhvr>
                                      <p:to>
                                        <p:strVal val="visible"/>
                                      </p:to>
                                    </p:set>
                                    <p:animEffect transition="in" filter="wipe(down)">
                                      <p:cBhvr>
                                        <p:cTn id="20" dur="500"/>
                                        <p:tgtEl>
                                          <p:spTgt spid="254">
                                            <p:txEl>
                                              <p:pRg st="1" end="1"/>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254">
                                            <p:txEl>
                                              <p:pRg st="2" end="2"/>
                                            </p:txEl>
                                          </p:spTgt>
                                        </p:tgtEl>
                                        <p:attrNameLst>
                                          <p:attrName>style.visibility</p:attrName>
                                        </p:attrNameLst>
                                      </p:cBhvr>
                                      <p:to>
                                        <p:strVal val="visible"/>
                                      </p:to>
                                    </p:set>
                                    <p:animEffect transition="in" filter="wipe(down)">
                                      <p:cBhvr>
                                        <p:cTn id="23" dur="500"/>
                                        <p:tgtEl>
                                          <p:spTgt spid="254">
                                            <p:txEl>
                                              <p:pRg st="2" end="2"/>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254">
                                            <p:txEl>
                                              <p:pRg st="3" end="3"/>
                                            </p:txEl>
                                          </p:spTgt>
                                        </p:tgtEl>
                                        <p:attrNameLst>
                                          <p:attrName>style.visibility</p:attrName>
                                        </p:attrNameLst>
                                      </p:cBhvr>
                                      <p:to>
                                        <p:strVal val="visible"/>
                                      </p:to>
                                    </p:set>
                                    <p:animEffect transition="in" filter="wipe(down)">
                                      <p:cBhvr>
                                        <p:cTn id="26" dur="500"/>
                                        <p:tgtEl>
                                          <p:spTgt spid="254">
                                            <p:txEl>
                                              <p:pRg st="3" end="3"/>
                                            </p:txEl>
                                          </p:spTgt>
                                        </p:tgtEl>
                                      </p:cBhvr>
                                    </p:animEffect>
                                  </p:childTnLst>
                                </p:cTn>
                              </p:par>
                              <p:par>
                                <p:cTn id="27" presetID="22" presetClass="entr" presetSubtype="4" fill="hold" nodeType="withEffect">
                                  <p:stCondLst>
                                    <p:cond delay="0"/>
                                  </p:stCondLst>
                                  <p:childTnLst>
                                    <p:set>
                                      <p:cBhvr>
                                        <p:cTn id="28" dur="1" fill="hold">
                                          <p:stCondLst>
                                            <p:cond delay="0"/>
                                          </p:stCondLst>
                                        </p:cTn>
                                        <p:tgtEl>
                                          <p:spTgt spid="254">
                                            <p:txEl>
                                              <p:pRg st="4" end="4"/>
                                            </p:txEl>
                                          </p:spTgt>
                                        </p:tgtEl>
                                        <p:attrNameLst>
                                          <p:attrName>style.visibility</p:attrName>
                                        </p:attrNameLst>
                                      </p:cBhvr>
                                      <p:to>
                                        <p:strVal val="visible"/>
                                      </p:to>
                                    </p:set>
                                    <p:animEffect transition="in" filter="wipe(down)">
                                      <p:cBhvr>
                                        <p:cTn id="29" dur="500"/>
                                        <p:tgtEl>
                                          <p:spTgt spid="254">
                                            <p:txEl>
                                              <p:pRg st="4" end="4"/>
                                            </p:txEl>
                                          </p:spTgt>
                                        </p:tgtEl>
                                      </p:cBhvr>
                                    </p:animEffect>
                                  </p:childTnLst>
                                </p:cTn>
                              </p:par>
                              <p:par>
                                <p:cTn id="30" presetID="22" presetClass="entr" presetSubtype="4" fill="hold" nodeType="withEffect">
                                  <p:stCondLst>
                                    <p:cond delay="0"/>
                                  </p:stCondLst>
                                  <p:childTnLst>
                                    <p:set>
                                      <p:cBhvr>
                                        <p:cTn id="31" dur="1" fill="hold">
                                          <p:stCondLst>
                                            <p:cond delay="0"/>
                                          </p:stCondLst>
                                        </p:cTn>
                                        <p:tgtEl>
                                          <p:spTgt spid="254">
                                            <p:txEl>
                                              <p:pRg st="5" end="5"/>
                                            </p:txEl>
                                          </p:spTgt>
                                        </p:tgtEl>
                                        <p:attrNameLst>
                                          <p:attrName>style.visibility</p:attrName>
                                        </p:attrNameLst>
                                      </p:cBhvr>
                                      <p:to>
                                        <p:strVal val="visible"/>
                                      </p:to>
                                    </p:set>
                                    <p:animEffect transition="in" filter="wipe(down)">
                                      <p:cBhvr>
                                        <p:cTn id="32" dur="500"/>
                                        <p:tgtEl>
                                          <p:spTgt spid="254">
                                            <p:txEl>
                                              <p:pRg st="5" end="5"/>
                                            </p:txEl>
                                          </p:spTgt>
                                        </p:tgtEl>
                                      </p:cBhvr>
                                    </p:animEffect>
                                  </p:childTnLst>
                                </p:cTn>
                              </p:par>
                              <p:par>
                                <p:cTn id="33" presetID="22" presetClass="entr" presetSubtype="4" fill="hold" nodeType="withEffect">
                                  <p:stCondLst>
                                    <p:cond delay="0"/>
                                  </p:stCondLst>
                                  <p:childTnLst>
                                    <p:set>
                                      <p:cBhvr>
                                        <p:cTn id="34" dur="1" fill="hold">
                                          <p:stCondLst>
                                            <p:cond delay="0"/>
                                          </p:stCondLst>
                                        </p:cTn>
                                        <p:tgtEl>
                                          <p:spTgt spid="254">
                                            <p:txEl>
                                              <p:pRg st="6" end="6"/>
                                            </p:txEl>
                                          </p:spTgt>
                                        </p:tgtEl>
                                        <p:attrNameLst>
                                          <p:attrName>style.visibility</p:attrName>
                                        </p:attrNameLst>
                                      </p:cBhvr>
                                      <p:to>
                                        <p:strVal val="visible"/>
                                      </p:to>
                                    </p:set>
                                    <p:animEffect transition="in" filter="wipe(down)">
                                      <p:cBhvr>
                                        <p:cTn id="35" dur="500"/>
                                        <p:tgtEl>
                                          <p:spTgt spid="254">
                                            <p:txEl>
                                              <p:pRg st="6" end="6"/>
                                            </p:txEl>
                                          </p:spTgt>
                                        </p:tgtEl>
                                      </p:cBhvr>
                                    </p:animEffect>
                                  </p:childTnLst>
                                </p:cTn>
                              </p:par>
                              <p:par>
                                <p:cTn id="36" presetID="22" presetClass="entr" presetSubtype="4" fill="hold" nodeType="withEffect">
                                  <p:stCondLst>
                                    <p:cond delay="0"/>
                                  </p:stCondLst>
                                  <p:childTnLst>
                                    <p:set>
                                      <p:cBhvr>
                                        <p:cTn id="37" dur="1" fill="hold">
                                          <p:stCondLst>
                                            <p:cond delay="0"/>
                                          </p:stCondLst>
                                        </p:cTn>
                                        <p:tgtEl>
                                          <p:spTgt spid="254">
                                            <p:txEl>
                                              <p:pRg st="7" end="7"/>
                                            </p:txEl>
                                          </p:spTgt>
                                        </p:tgtEl>
                                        <p:attrNameLst>
                                          <p:attrName>style.visibility</p:attrName>
                                        </p:attrNameLst>
                                      </p:cBhvr>
                                      <p:to>
                                        <p:strVal val="visible"/>
                                      </p:to>
                                    </p:set>
                                    <p:animEffect transition="in" filter="wipe(down)">
                                      <p:cBhvr>
                                        <p:cTn id="38" dur="500"/>
                                        <p:tgtEl>
                                          <p:spTgt spid="25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pic>
        <p:nvPicPr>
          <p:cNvPr id="1291" name="Google Shape;1291;p45"/>
          <p:cNvPicPr preferRelativeResize="0"/>
          <p:nvPr/>
        </p:nvPicPr>
        <p:blipFill rotWithShape="1">
          <a:blip r:embed="rId3">
            <a:alphaModFix/>
          </a:blip>
          <a:srcRect/>
          <a:stretch/>
        </p:blipFill>
        <p:spPr>
          <a:xfrm rot="456911">
            <a:off x="530201" y="179494"/>
            <a:ext cx="2226238" cy="1312762"/>
          </a:xfrm>
          <a:prstGeom prst="rect">
            <a:avLst/>
          </a:prstGeom>
          <a:noFill/>
          <a:ln>
            <a:noFill/>
          </a:ln>
        </p:spPr>
      </p:pic>
      <p:pic>
        <p:nvPicPr>
          <p:cNvPr id="1293" name="Google Shape;1293;p45"/>
          <p:cNvPicPr preferRelativeResize="0"/>
          <p:nvPr/>
        </p:nvPicPr>
        <p:blipFill rotWithShape="1">
          <a:blip r:embed="rId4">
            <a:alphaModFix amt="18000"/>
          </a:blip>
          <a:srcRect/>
          <a:stretch/>
        </p:blipFill>
        <p:spPr>
          <a:xfrm rot="10800000" flipH="1">
            <a:off x="8487223" y="3429000"/>
            <a:ext cx="3704777" cy="3704777"/>
          </a:xfrm>
          <a:prstGeom prst="rect">
            <a:avLst/>
          </a:prstGeom>
          <a:noFill/>
          <a:ln>
            <a:noFill/>
          </a:ln>
        </p:spPr>
      </p:pic>
      <p:sp>
        <p:nvSpPr>
          <p:cNvPr id="1294" name="Google Shape;1294;p45"/>
          <p:cNvSpPr/>
          <p:nvPr/>
        </p:nvSpPr>
        <p:spPr>
          <a:xfrm>
            <a:off x="3252680" y="1804197"/>
            <a:ext cx="8375812" cy="2573194"/>
          </a:xfrm>
          <a:custGeom>
            <a:avLst/>
            <a:gdLst/>
            <a:ahLst/>
            <a:cxnLst/>
            <a:rect l="l" t="t" r="r" b="b"/>
            <a:pathLst>
              <a:path w="40669338" h="5126990" extrusionOk="0">
                <a:moveTo>
                  <a:pt x="37847395" y="0"/>
                </a:moveTo>
                <a:lnTo>
                  <a:pt x="34293656" y="0"/>
                </a:lnTo>
                <a:lnTo>
                  <a:pt x="2821940" y="0"/>
                </a:lnTo>
                <a:lnTo>
                  <a:pt x="0" y="0"/>
                </a:lnTo>
                <a:lnTo>
                  <a:pt x="2821940" y="2564130"/>
                </a:lnTo>
                <a:lnTo>
                  <a:pt x="0" y="5126990"/>
                </a:lnTo>
                <a:lnTo>
                  <a:pt x="2821940" y="5126990"/>
                </a:lnTo>
                <a:lnTo>
                  <a:pt x="34293662" y="5126990"/>
                </a:lnTo>
                <a:lnTo>
                  <a:pt x="37847395" y="5126990"/>
                </a:lnTo>
                <a:lnTo>
                  <a:pt x="40669338" y="2564130"/>
                </a:lnTo>
                <a:lnTo>
                  <a:pt x="37847395" y="0"/>
                </a:lnTo>
                <a:close/>
              </a:path>
            </a:pathLst>
          </a:custGeom>
          <a:solidFill>
            <a:srgbClr val="242424">
              <a:alpha val="89803"/>
            </a:srgbClr>
          </a:solidFill>
          <a:ln>
            <a:noFill/>
          </a:ln>
        </p:spPr>
        <p:txBody>
          <a:bodyPr/>
          <a:lstStyle/>
          <a:p>
            <a:endParaRPr lang="en-US"/>
          </a:p>
        </p:txBody>
      </p:sp>
      <p:sp>
        <p:nvSpPr>
          <p:cNvPr id="1295" name="Google Shape;1295;p45"/>
          <p:cNvSpPr txBox="1"/>
          <p:nvPr/>
        </p:nvSpPr>
        <p:spPr>
          <a:xfrm>
            <a:off x="3982254" y="2090545"/>
            <a:ext cx="7273535" cy="1828193"/>
          </a:xfrm>
          <a:prstGeom prst="rect">
            <a:avLst/>
          </a:prstGeom>
          <a:noFill/>
          <a:ln>
            <a:noFill/>
          </a:ln>
        </p:spPr>
        <p:txBody>
          <a:bodyPr spcFirstLastPara="1" wrap="square" lIns="0" tIns="0" rIns="0" bIns="0" anchor="t" anchorCtr="0">
            <a:spAutoFit/>
          </a:bodyPr>
          <a:lstStyle/>
          <a:p>
            <a:pPr algn="just">
              <a:lnSpc>
                <a:spcPct val="220055"/>
              </a:lnSpc>
            </a:pPr>
            <a:r>
              <a:rPr lang="en-US" dirty="0">
                <a:solidFill>
                  <a:schemeClr val="bg1"/>
                </a:solidFill>
              </a:rPr>
              <a:t>"How can image preprocessing techniques and suitable CNN architectures be optimized to develop an efficient Disease Diagnosis System for accurately identifying and classifying different bean leaf diseases?"</a:t>
            </a:r>
            <a:endParaRPr sz="1887" dirty="0">
              <a:solidFill>
                <a:schemeClr val="bg1"/>
              </a:solidFill>
              <a:latin typeface="Open Sans"/>
              <a:ea typeface="Open Sans"/>
              <a:cs typeface="Open Sans"/>
              <a:sym typeface="Open Sans"/>
            </a:endParaRPr>
          </a:p>
        </p:txBody>
      </p:sp>
      <p:sp>
        <p:nvSpPr>
          <p:cNvPr id="1296" name="Google Shape;1296;p4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297" name="Google Shape;1297;p45"/>
          <p:cNvPicPr preferRelativeResize="0"/>
          <p:nvPr/>
        </p:nvPicPr>
        <p:blipFill rotWithShape="1">
          <a:blip r:embed="rId5">
            <a:alphaModFix amt="80000"/>
          </a:blip>
          <a:srcRect r="36908"/>
          <a:stretch/>
        </p:blipFill>
        <p:spPr>
          <a:xfrm>
            <a:off x="0" y="6299200"/>
            <a:ext cx="3432743" cy="587407"/>
          </a:xfrm>
          <a:prstGeom prst="rect">
            <a:avLst/>
          </a:prstGeom>
          <a:noFill/>
          <a:ln>
            <a:noFill/>
          </a:ln>
        </p:spPr>
      </p:pic>
      <p:pic>
        <p:nvPicPr>
          <p:cNvPr id="1298" name="Google Shape;1298;p45"/>
          <p:cNvPicPr preferRelativeResize="0"/>
          <p:nvPr/>
        </p:nvPicPr>
        <p:blipFill rotWithShape="1">
          <a:blip r:embed="rId6">
            <a:alphaModFix/>
          </a:blip>
          <a:srcRect/>
          <a:stretch/>
        </p:blipFill>
        <p:spPr>
          <a:xfrm>
            <a:off x="2409826" y="1915584"/>
            <a:ext cx="763870" cy="756925"/>
          </a:xfrm>
          <a:prstGeom prst="rect">
            <a:avLst/>
          </a:prstGeom>
          <a:noFill/>
          <a:ln>
            <a:noFill/>
          </a:ln>
        </p:spPr>
      </p:pic>
      <p:sp>
        <p:nvSpPr>
          <p:cNvPr id="1303" name="Google Shape;1303;p45"/>
          <p:cNvSpPr txBox="1"/>
          <p:nvPr/>
        </p:nvSpPr>
        <p:spPr>
          <a:xfrm>
            <a:off x="2659112" y="1967233"/>
            <a:ext cx="251777" cy="746936"/>
          </a:xfrm>
          <a:prstGeom prst="rect">
            <a:avLst/>
          </a:prstGeom>
          <a:noFill/>
          <a:ln>
            <a:noFill/>
          </a:ln>
        </p:spPr>
        <p:txBody>
          <a:bodyPr spcFirstLastPara="1" wrap="square" lIns="0" tIns="0" rIns="0" bIns="0" anchor="t" anchorCtr="0">
            <a:spAutoFit/>
          </a:bodyPr>
          <a:lstStyle/>
          <a:p>
            <a:pPr algn="ctr">
              <a:lnSpc>
                <a:spcPct val="140000"/>
              </a:lnSpc>
            </a:pPr>
            <a:r>
              <a:rPr lang="en-US" sz="3467" dirty="0">
                <a:solidFill>
                  <a:srgbClr val="FFFFFF"/>
                </a:solidFill>
                <a:latin typeface="Open Sans"/>
                <a:ea typeface="Open Sans"/>
                <a:cs typeface="Open Sans"/>
                <a:sym typeface="Open Sans"/>
              </a:rPr>
              <a:t>?</a:t>
            </a:r>
            <a:endParaRPr sz="1200" dirty="0"/>
          </a:p>
        </p:txBody>
      </p:sp>
      <p:sp>
        <p:nvSpPr>
          <p:cNvPr id="1304" name="Google Shape;1304;p45"/>
          <p:cNvSpPr txBox="1"/>
          <p:nvPr/>
        </p:nvSpPr>
        <p:spPr>
          <a:xfrm>
            <a:off x="2652352" y="3187510"/>
            <a:ext cx="251777" cy="746936"/>
          </a:xfrm>
          <a:prstGeom prst="rect">
            <a:avLst/>
          </a:prstGeom>
          <a:noFill/>
          <a:ln>
            <a:noFill/>
          </a:ln>
        </p:spPr>
        <p:txBody>
          <a:bodyPr spcFirstLastPara="1" wrap="square" lIns="0" tIns="0" rIns="0" bIns="0" anchor="t" anchorCtr="0">
            <a:spAutoFit/>
          </a:bodyPr>
          <a:lstStyle/>
          <a:p>
            <a:pPr algn="ctr">
              <a:lnSpc>
                <a:spcPct val="140000"/>
              </a:lnSpc>
            </a:pPr>
            <a:r>
              <a:rPr lang="en-US" sz="3467">
                <a:solidFill>
                  <a:srgbClr val="FFFFFF"/>
                </a:solidFill>
                <a:latin typeface="Open Sans"/>
                <a:ea typeface="Open Sans"/>
                <a:cs typeface="Open Sans"/>
                <a:sym typeface="Open Sans"/>
              </a:rPr>
              <a:t>2</a:t>
            </a:r>
            <a:endParaRPr sz="1200"/>
          </a:p>
        </p:txBody>
      </p:sp>
      <p:pic>
        <p:nvPicPr>
          <p:cNvPr id="1305" name="Google Shape;1305;p45"/>
          <p:cNvPicPr preferRelativeResize="0"/>
          <p:nvPr/>
        </p:nvPicPr>
        <p:blipFill rotWithShape="1">
          <a:blip r:embed="rId7">
            <a:alphaModFix/>
          </a:blip>
          <a:srcRect l="21778" r="33819"/>
          <a:stretch/>
        </p:blipFill>
        <p:spPr>
          <a:xfrm>
            <a:off x="-723503" y="445968"/>
            <a:ext cx="3432743" cy="6893637"/>
          </a:xfrm>
          <a:prstGeom prst="rect">
            <a:avLst/>
          </a:prstGeom>
          <a:noFill/>
          <a:ln>
            <a:noFill/>
          </a:ln>
        </p:spPr>
      </p:pic>
      <p:sp>
        <p:nvSpPr>
          <p:cNvPr id="1307" name="Google Shape;1307;p45"/>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1308" name="Google Shape;1308;p45"/>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1309" name="Google Shape;1309;p45"/>
          <p:cNvSpPr txBox="1"/>
          <p:nvPr/>
        </p:nvSpPr>
        <p:spPr>
          <a:xfrm>
            <a:off x="6984912" y="50589"/>
            <a:ext cx="5064214"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000000"/>
                </a:solidFill>
                <a:latin typeface="Arial"/>
                <a:ea typeface="Arial"/>
                <a:cs typeface="Arial"/>
                <a:sym typeface="Arial"/>
              </a:rPr>
              <a:t>Research Question</a:t>
            </a:r>
            <a:endParaRPr sz="1200" dirty="0"/>
          </a:p>
        </p:txBody>
      </p:sp>
      <p:sp>
        <p:nvSpPr>
          <p:cNvPr id="1311" name="Google Shape;1311;p45"/>
          <p:cNvSpPr txBox="1"/>
          <p:nvPr/>
        </p:nvSpPr>
        <p:spPr>
          <a:xfrm>
            <a:off x="2665872" y="4506722"/>
            <a:ext cx="251777" cy="746936"/>
          </a:xfrm>
          <a:prstGeom prst="rect">
            <a:avLst/>
          </a:prstGeom>
          <a:noFill/>
          <a:ln>
            <a:noFill/>
          </a:ln>
        </p:spPr>
        <p:txBody>
          <a:bodyPr spcFirstLastPara="1" wrap="square" lIns="0" tIns="0" rIns="0" bIns="0" anchor="t" anchorCtr="0">
            <a:spAutoFit/>
          </a:bodyPr>
          <a:lstStyle/>
          <a:p>
            <a:pPr algn="ctr">
              <a:lnSpc>
                <a:spcPct val="140000"/>
              </a:lnSpc>
            </a:pPr>
            <a:r>
              <a:rPr lang="en-US" sz="3467" dirty="0">
                <a:solidFill>
                  <a:srgbClr val="FFFFFF"/>
                </a:solidFill>
                <a:latin typeface="Open Sans"/>
                <a:ea typeface="Open Sans"/>
                <a:cs typeface="Open Sans"/>
                <a:sym typeface="Open Sans"/>
              </a:rPr>
              <a:t>3</a:t>
            </a:r>
            <a:endParaRPr sz="1200" dirty="0"/>
          </a:p>
        </p:txBody>
      </p:sp>
      <p:sp>
        <p:nvSpPr>
          <p:cNvPr id="25" name="Rectangle 24">
            <a:extLst>
              <a:ext uri="{FF2B5EF4-FFF2-40B4-BE49-F238E27FC236}">
                <a16:creationId xmlns:a16="http://schemas.microsoft.com/office/drawing/2014/main" id="{3CE3062A-B828-4468-87FD-D41A4284AB52}"/>
              </a:ext>
            </a:extLst>
          </p:cNvPr>
          <p:cNvSpPr/>
          <p:nvPr/>
        </p:nvSpPr>
        <p:spPr>
          <a:xfrm rot="3456865">
            <a:off x="9189701" y="4200010"/>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309">
                                            <p:txEl>
                                              <p:pRg st="0" end="0"/>
                                            </p:txEl>
                                          </p:spTgt>
                                        </p:tgtEl>
                                        <p:attrNameLst>
                                          <p:attrName>style.visibility</p:attrName>
                                        </p:attrNameLst>
                                      </p:cBhvr>
                                      <p:to>
                                        <p:strVal val="visible"/>
                                      </p:to>
                                    </p:set>
                                    <p:animEffect transition="in" filter="barn(inVertical)">
                                      <p:cBhvr>
                                        <p:cTn id="7" dur="500"/>
                                        <p:tgtEl>
                                          <p:spTgt spid="130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294"/>
                                        </p:tgtEl>
                                        <p:attrNameLst>
                                          <p:attrName>style.visibility</p:attrName>
                                        </p:attrNameLst>
                                      </p:cBhvr>
                                      <p:to>
                                        <p:strVal val="visible"/>
                                      </p:to>
                                    </p:set>
                                    <p:animEffect transition="in" filter="barn(inVertical)">
                                      <p:cBhvr>
                                        <p:cTn id="12" dur="500"/>
                                        <p:tgtEl>
                                          <p:spTgt spid="12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4"/>
          <p:cNvSpPr/>
          <p:nvPr/>
        </p:nvSpPr>
        <p:spPr>
          <a:xfrm>
            <a:off x="0" y="0"/>
            <a:ext cx="4523638" cy="6305550"/>
          </a:xfrm>
          <a:custGeom>
            <a:avLst/>
            <a:gdLst/>
            <a:ahLst/>
            <a:cxnLst/>
            <a:rect l="l" t="t" r="r" b="b"/>
            <a:pathLst>
              <a:path w="2287920" h="3189157" extrusionOk="0">
                <a:moveTo>
                  <a:pt x="0" y="0"/>
                </a:moveTo>
                <a:lnTo>
                  <a:pt x="2287920" y="0"/>
                </a:lnTo>
                <a:lnTo>
                  <a:pt x="2287920" y="3189157"/>
                </a:lnTo>
                <a:lnTo>
                  <a:pt x="0" y="3189157"/>
                </a:lnTo>
                <a:close/>
              </a:path>
            </a:pathLst>
          </a:custGeom>
          <a:solidFill>
            <a:srgbClr val="99B951">
              <a:alpha val="24705"/>
            </a:srgbClr>
          </a:solidFill>
          <a:ln>
            <a:noFill/>
          </a:ln>
        </p:spPr>
        <p:txBody>
          <a:bodyPr/>
          <a:lstStyle/>
          <a:p>
            <a:endParaRPr lang="en-US"/>
          </a:p>
        </p:txBody>
      </p:sp>
      <p:pic>
        <p:nvPicPr>
          <p:cNvPr id="151" name="Google Shape;151;p4"/>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52" name="Google Shape;152;p4"/>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53" name="Google Shape;153;p4"/>
          <p:cNvPicPr preferRelativeResize="0"/>
          <p:nvPr/>
        </p:nvPicPr>
        <p:blipFill rotWithShape="1">
          <a:blip r:embed="rId4">
            <a:alphaModFix amt="80000"/>
          </a:blip>
          <a:srcRect l="4556" t="23457" b="23457"/>
          <a:stretch/>
        </p:blipFill>
        <p:spPr>
          <a:xfrm>
            <a:off x="3043449" y="6305550"/>
            <a:ext cx="9148551" cy="549353"/>
          </a:xfrm>
          <a:prstGeom prst="rect">
            <a:avLst/>
          </a:prstGeom>
          <a:noFill/>
          <a:ln>
            <a:noFill/>
          </a:ln>
        </p:spPr>
      </p:pic>
      <p:sp>
        <p:nvSpPr>
          <p:cNvPr id="154" name="Google Shape;154;p4"/>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sz="1200" dirty="0"/>
          </a:p>
        </p:txBody>
      </p:sp>
      <p:sp>
        <p:nvSpPr>
          <p:cNvPr id="157" name="Google Shape;157;p4"/>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58" name="Google Shape;158;p4"/>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65" name="Google Shape;165;p4"/>
          <p:cNvSpPr txBox="1"/>
          <p:nvPr/>
        </p:nvSpPr>
        <p:spPr>
          <a:xfrm>
            <a:off x="5098365" y="1052887"/>
            <a:ext cx="6764590" cy="2952475"/>
          </a:xfrm>
          <a:prstGeom prst="rect">
            <a:avLst/>
          </a:prstGeom>
          <a:noFill/>
          <a:ln>
            <a:noFill/>
          </a:ln>
        </p:spPr>
        <p:txBody>
          <a:bodyPr spcFirstLastPara="1" wrap="square" lIns="0" tIns="0" rIns="0" bIns="0" anchor="t" anchorCtr="0">
            <a:spAutoFit/>
          </a:bodyPr>
          <a:lstStyle/>
          <a:p>
            <a:pPr marL="203609" lvl="1">
              <a:lnSpc>
                <a:spcPct val="139978"/>
              </a:lnSpc>
              <a:buClr>
                <a:srgbClr val="004AAD"/>
              </a:buClr>
              <a:buSzPts val="2829"/>
            </a:pPr>
            <a:r>
              <a:rPr lang="en-US" dirty="0"/>
              <a:t>According to the "2022 Sri Lanka Agriculture Census"</a:t>
            </a:r>
          </a:p>
          <a:p>
            <a:pPr marL="407219" lvl="1" indent="-203610">
              <a:lnSpc>
                <a:spcPct val="139978"/>
              </a:lnSpc>
              <a:buClr>
                <a:srgbClr val="004AAD"/>
              </a:buClr>
              <a:buSzPts val="2829"/>
              <a:buFont typeface="Arial"/>
              <a:buChar char="•"/>
            </a:pPr>
            <a:r>
              <a:rPr lang="en-US" dirty="0"/>
              <a:t>131,135 Farmers in Sri </a:t>
            </a:r>
            <a:r>
              <a:rPr lang="en-US" dirty="0" err="1"/>
              <a:t>lanka</a:t>
            </a:r>
            <a:r>
              <a:rPr lang="en-US" dirty="0"/>
              <a:t>.</a:t>
            </a:r>
            <a:endParaRPr sz="1886" dirty="0">
              <a:solidFill>
                <a:srgbClr val="FF5757"/>
              </a:solidFill>
              <a:latin typeface="Open Sans"/>
              <a:ea typeface="Open Sans"/>
              <a:cs typeface="Open Sans"/>
              <a:sym typeface="Open Sans"/>
            </a:endParaRPr>
          </a:p>
          <a:p>
            <a:pPr marL="382008" lvl="1" indent="-191004">
              <a:lnSpc>
                <a:spcPct val="140030"/>
              </a:lnSpc>
              <a:buClr>
                <a:srgbClr val="000000"/>
              </a:buClr>
              <a:buSzPts val="2653"/>
              <a:buFont typeface="Arial"/>
              <a:buChar char="•"/>
            </a:pPr>
            <a:r>
              <a:rPr lang="en-US" sz="1600" dirty="0"/>
              <a:t> In 2022, Sri Lanka exported 2,500 metric tons of green beans, worth US$3.5 million</a:t>
            </a:r>
            <a:endParaRPr sz="1769" dirty="0">
              <a:solidFill>
                <a:srgbClr val="000000"/>
              </a:solidFill>
              <a:latin typeface="Open Sans"/>
              <a:ea typeface="Open Sans"/>
              <a:cs typeface="Open Sans"/>
              <a:sym typeface="Open Sans"/>
            </a:endParaRPr>
          </a:p>
          <a:p>
            <a:pPr marL="356798" lvl="1" indent="-178398" algn="just">
              <a:lnSpc>
                <a:spcPct val="140032"/>
              </a:lnSpc>
              <a:buClr>
                <a:srgbClr val="000000"/>
              </a:buClr>
              <a:buSzPts val="2478"/>
              <a:buFont typeface="Arial"/>
              <a:buChar char="•"/>
            </a:pPr>
            <a:r>
              <a:rPr lang="en-US" dirty="0"/>
              <a:t>Bean diseases in Sri Lanka can have a significant impact on farmers, causing yield losses, reduced quality, and increased costs.</a:t>
            </a:r>
            <a:endParaRPr sz="1652" b="1" dirty="0">
              <a:solidFill>
                <a:srgbClr val="FF5757"/>
              </a:solidFill>
              <a:latin typeface="Open Sans"/>
              <a:ea typeface="Open Sans"/>
              <a:cs typeface="Open Sans"/>
              <a:sym typeface="Open Sans"/>
            </a:endParaRPr>
          </a:p>
          <a:p>
            <a:pPr marL="356798" lvl="1" indent="-178398" algn="just">
              <a:lnSpc>
                <a:spcPct val="140032"/>
              </a:lnSpc>
              <a:buClr>
                <a:srgbClr val="000000"/>
              </a:buClr>
              <a:buSzPts val="2478"/>
              <a:buFont typeface="Arial"/>
              <a:buChar char="•"/>
            </a:pPr>
            <a:r>
              <a:rPr lang="en-US" sz="1652" dirty="0">
                <a:solidFill>
                  <a:srgbClr val="000000"/>
                </a:solidFill>
                <a:latin typeface="Open Sans"/>
                <a:ea typeface="Open Sans"/>
                <a:cs typeface="Open Sans"/>
                <a:sym typeface="Open Sans"/>
              </a:rPr>
              <a:t>A</a:t>
            </a:r>
            <a:r>
              <a:rPr lang="en-US" sz="1652" dirty="0">
                <a:solidFill>
                  <a:srgbClr val="FF5757"/>
                </a:solidFill>
                <a:latin typeface="Open Sans"/>
                <a:ea typeface="Open Sans"/>
                <a:cs typeface="Open Sans"/>
                <a:sym typeface="Open Sans"/>
              </a:rPr>
              <a:t> </a:t>
            </a:r>
            <a:r>
              <a:rPr lang="en-US" sz="1652" b="1" dirty="0">
                <a:solidFill>
                  <a:srgbClr val="FF5757"/>
                </a:solidFill>
                <a:latin typeface="Open Sans"/>
                <a:ea typeface="Open Sans"/>
                <a:cs typeface="Open Sans"/>
                <a:sym typeface="Open Sans"/>
              </a:rPr>
              <a:t>smart solution</a:t>
            </a:r>
            <a:r>
              <a:rPr lang="en-US" sz="1652" dirty="0">
                <a:solidFill>
                  <a:srgbClr val="000000"/>
                </a:solidFill>
                <a:latin typeface="Open Sans"/>
                <a:ea typeface="Open Sans"/>
                <a:cs typeface="Open Sans"/>
                <a:sym typeface="Open Sans"/>
              </a:rPr>
              <a:t> for the Beans industry</a:t>
            </a:r>
            <a:endParaRPr sz="1200" dirty="0"/>
          </a:p>
          <a:p>
            <a:pPr>
              <a:lnSpc>
                <a:spcPct val="140032"/>
              </a:lnSpc>
            </a:pPr>
            <a:endParaRPr sz="1652" dirty="0">
              <a:solidFill>
                <a:srgbClr val="000000"/>
              </a:solidFill>
              <a:latin typeface="Open Sans"/>
              <a:ea typeface="Open Sans"/>
              <a:cs typeface="Open Sans"/>
              <a:sym typeface="Open Sans"/>
            </a:endParaRPr>
          </a:p>
        </p:txBody>
      </p:sp>
      <p:sp>
        <p:nvSpPr>
          <p:cNvPr id="168" name="Google Shape;168;p4"/>
          <p:cNvSpPr txBox="1"/>
          <p:nvPr/>
        </p:nvSpPr>
        <p:spPr>
          <a:xfrm>
            <a:off x="4960410" y="252217"/>
            <a:ext cx="7231590"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OVERALL PROJECT DESCRIPTION</a:t>
            </a:r>
            <a:endParaRPr sz="1200" dirty="0"/>
          </a:p>
        </p:txBody>
      </p:sp>
      <p:pic>
        <p:nvPicPr>
          <p:cNvPr id="3" name="Picture 2">
            <a:extLst>
              <a:ext uri="{FF2B5EF4-FFF2-40B4-BE49-F238E27FC236}">
                <a16:creationId xmlns:a16="http://schemas.microsoft.com/office/drawing/2014/main" id="{5E16D139-3239-46C3-AB72-A014ED71B4F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9044" y="239756"/>
            <a:ext cx="3677687" cy="2835512"/>
          </a:xfrm>
          <a:prstGeom prst="rect">
            <a:avLst/>
          </a:prstGeom>
        </p:spPr>
      </p:pic>
      <p:pic>
        <p:nvPicPr>
          <p:cNvPr id="7" name="Picture 6">
            <a:extLst>
              <a:ext uri="{FF2B5EF4-FFF2-40B4-BE49-F238E27FC236}">
                <a16:creationId xmlns:a16="http://schemas.microsoft.com/office/drawing/2014/main" id="{87EC2FF3-BFB4-4232-95F2-455D8DCF120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9043" y="3722959"/>
            <a:ext cx="3677687" cy="2134220"/>
          </a:xfrm>
          <a:prstGeom prst="rect">
            <a:avLst/>
          </a:prstGeom>
        </p:spPr>
      </p:pic>
      <p:sp>
        <p:nvSpPr>
          <p:cNvPr id="15" name="Rectangle 14">
            <a:extLst>
              <a:ext uri="{FF2B5EF4-FFF2-40B4-BE49-F238E27FC236}">
                <a16:creationId xmlns:a16="http://schemas.microsoft.com/office/drawing/2014/main" id="{D4A853BA-5A36-40FD-9948-6D4AA6E63F2E}"/>
              </a:ext>
            </a:extLst>
          </p:cNvPr>
          <p:cNvSpPr/>
          <p:nvPr/>
        </p:nvSpPr>
        <p:spPr>
          <a:xfrm rot="3456865">
            <a:off x="8798847" y="3704273"/>
            <a:ext cx="2387361" cy="3990256"/>
          </a:xfrm>
          <a:prstGeom prst="rect">
            <a:avLst/>
          </a:prstGeom>
          <a:blipFill dpi="0" rotWithShape="1">
            <a:blip r:embed="rId7">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68">
                                            <p:txEl>
                                              <p:pRg st="0" end="0"/>
                                            </p:txEl>
                                          </p:spTgt>
                                        </p:tgtEl>
                                        <p:attrNameLst>
                                          <p:attrName>style.visibility</p:attrName>
                                        </p:attrNameLst>
                                      </p:cBhvr>
                                      <p:to>
                                        <p:strVal val="visible"/>
                                      </p:to>
                                    </p:set>
                                    <p:animEffect transition="in" filter="barn(inVertical)">
                                      <p:cBhvr>
                                        <p:cTn id="7" dur="500"/>
                                        <p:tgtEl>
                                          <p:spTgt spid="16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ppt_x"/>
                                          </p:val>
                                        </p:tav>
                                        <p:tav tm="100000">
                                          <p:val>
                                            <p:strVal val="#ppt_x"/>
                                          </p:val>
                                        </p:tav>
                                      </p:tavLst>
                                    </p:anim>
                                    <p:anim calcmode="lin" valueType="num">
                                      <p:cBhvr additive="base">
                                        <p:cTn id="19"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65"/>
                                        </p:tgtEl>
                                        <p:attrNameLst>
                                          <p:attrName>style.visibility</p:attrName>
                                        </p:attrNameLst>
                                      </p:cBhvr>
                                      <p:to>
                                        <p:strVal val="visible"/>
                                      </p:to>
                                    </p:set>
                                    <p:animEffect transition="in" filter="wipe(down)">
                                      <p:cBhvr>
                                        <p:cTn id="24" dur="500"/>
                                        <p:tgtEl>
                                          <p:spTgt spid="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16"/>
        <p:cNvGrpSpPr/>
        <p:nvPr/>
      </p:nvGrpSpPr>
      <p:grpSpPr>
        <a:xfrm>
          <a:off x="0" y="0"/>
          <a:ext cx="0" cy="0"/>
          <a:chOff x="0" y="0"/>
          <a:chExt cx="0" cy="0"/>
        </a:xfrm>
      </p:grpSpPr>
      <p:sp>
        <p:nvSpPr>
          <p:cNvPr id="26" name="Rectangle 25">
            <a:extLst>
              <a:ext uri="{FF2B5EF4-FFF2-40B4-BE49-F238E27FC236}">
                <a16:creationId xmlns:a16="http://schemas.microsoft.com/office/drawing/2014/main" id="{D28A45C4-FBAE-42D8-AC23-9A7E41C4DD06}"/>
              </a:ext>
            </a:extLst>
          </p:cNvPr>
          <p:cNvSpPr/>
          <p:nvPr/>
        </p:nvSpPr>
        <p:spPr>
          <a:xfrm rot="3456865">
            <a:off x="10365859" y="2399416"/>
            <a:ext cx="3232721" cy="4096473"/>
          </a:xfrm>
          <a:prstGeom prst="rect">
            <a:avLst/>
          </a:prstGeom>
          <a:blipFill dpi="0" rotWithShape="1">
            <a:blip r:embed="rId3">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5C3293D-3EFA-4272-8000-BF148B48B434}"/>
              </a:ext>
            </a:extLst>
          </p:cNvPr>
          <p:cNvSpPr/>
          <p:nvPr/>
        </p:nvSpPr>
        <p:spPr>
          <a:xfrm rot="3456865">
            <a:off x="-498367" y="-1302197"/>
            <a:ext cx="3645721" cy="4387788"/>
          </a:xfrm>
          <a:prstGeom prst="rect">
            <a:avLst/>
          </a:prstGeom>
          <a:blipFill dpi="0" rotWithShape="1">
            <a:blip r:embed="rId3">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7" name="Google Shape;1317;p46"/>
          <p:cNvPicPr preferRelativeResize="0"/>
          <p:nvPr/>
        </p:nvPicPr>
        <p:blipFill rotWithShape="1">
          <a:blip r:embed="rId4">
            <a:alphaModFix amt="18000"/>
          </a:blip>
          <a:srcRect/>
          <a:stretch/>
        </p:blipFill>
        <p:spPr>
          <a:xfrm rot="10800000" flipH="1">
            <a:off x="8487223" y="3181830"/>
            <a:ext cx="3704777" cy="3704777"/>
          </a:xfrm>
          <a:prstGeom prst="rect">
            <a:avLst/>
          </a:prstGeom>
          <a:noFill/>
          <a:ln>
            <a:noFill/>
          </a:ln>
        </p:spPr>
      </p:pic>
      <p:sp>
        <p:nvSpPr>
          <p:cNvPr id="1319" name="Google Shape;1319;p46"/>
          <p:cNvSpPr/>
          <p:nvPr/>
        </p:nvSpPr>
        <p:spPr>
          <a:xfrm>
            <a:off x="4554521" y="3359893"/>
            <a:ext cx="7427699" cy="895219"/>
          </a:xfrm>
          <a:custGeom>
            <a:avLst/>
            <a:gdLst/>
            <a:ahLst/>
            <a:cxnLst/>
            <a:rect l="l" t="t" r="r" b="b"/>
            <a:pathLst>
              <a:path w="36065709" h="5126990" extrusionOk="0">
                <a:moveTo>
                  <a:pt x="33243769" y="0"/>
                </a:moveTo>
                <a:lnTo>
                  <a:pt x="30154975" y="0"/>
                </a:lnTo>
                <a:lnTo>
                  <a:pt x="2821940" y="0"/>
                </a:lnTo>
                <a:lnTo>
                  <a:pt x="0" y="0"/>
                </a:lnTo>
                <a:lnTo>
                  <a:pt x="2821940" y="2564130"/>
                </a:lnTo>
                <a:lnTo>
                  <a:pt x="0" y="5126990"/>
                </a:lnTo>
                <a:lnTo>
                  <a:pt x="2821940" y="5126990"/>
                </a:lnTo>
                <a:lnTo>
                  <a:pt x="30154981" y="5126990"/>
                </a:lnTo>
                <a:lnTo>
                  <a:pt x="33243769" y="5126990"/>
                </a:lnTo>
                <a:lnTo>
                  <a:pt x="36065709" y="2564130"/>
                </a:lnTo>
                <a:lnTo>
                  <a:pt x="33243769" y="0"/>
                </a:lnTo>
                <a:close/>
              </a:path>
            </a:pathLst>
          </a:custGeom>
          <a:solidFill>
            <a:srgbClr val="4C9F38">
              <a:alpha val="70588"/>
            </a:srgbClr>
          </a:solidFill>
          <a:ln>
            <a:noFill/>
          </a:ln>
        </p:spPr>
        <p:txBody>
          <a:bodyPr/>
          <a:lstStyle/>
          <a:p>
            <a:endParaRPr lang="en-US"/>
          </a:p>
        </p:txBody>
      </p:sp>
      <p:sp>
        <p:nvSpPr>
          <p:cNvPr id="1320" name="Google Shape;1320;p46"/>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321" name="Google Shape;1321;p46"/>
          <p:cNvPicPr preferRelativeResize="0"/>
          <p:nvPr/>
        </p:nvPicPr>
        <p:blipFill rotWithShape="1">
          <a:blip r:embed="rId5">
            <a:alphaModFix amt="80000"/>
          </a:blip>
          <a:srcRect r="36908"/>
          <a:stretch/>
        </p:blipFill>
        <p:spPr>
          <a:xfrm>
            <a:off x="0" y="6299200"/>
            <a:ext cx="3432743" cy="587407"/>
          </a:xfrm>
          <a:prstGeom prst="rect">
            <a:avLst/>
          </a:prstGeom>
          <a:noFill/>
          <a:ln>
            <a:noFill/>
          </a:ln>
        </p:spPr>
      </p:pic>
      <p:sp>
        <p:nvSpPr>
          <p:cNvPr id="1323" name="Google Shape;1323;p46"/>
          <p:cNvSpPr/>
          <p:nvPr/>
        </p:nvSpPr>
        <p:spPr>
          <a:xfrm>
            <a:off x="4587593" y="1168486"/>
            <a:ext cx="7394626" cy="817148"/>
          </a:xfrm>
          <a:custGeom>
            <a:avLst/>
            <a:gdLst/>
            <a:ahLst/>
            <a:cxnLst/>
            <a:rect l="l" t="t" r="r" b="b"/>
            <a:pathLst>
              <a:path w="35905126" h="5126990" extrusionOk="0">
                <a:moveTo>
                  <a:pt x="33083187" y="0"/>
                </a:moveTo>
                <a:lnTo>
                  <a:pt x="30010612" y="0"/>
                </a:lnTo>
                <a:lnTo>
                  <a:pt x="2821940" y="0"/>
                </a:lnTo>
                <a:lnTo>
                  <a:pt x="0" y="0"/>
                </a:lnTo>
                <a:lnTo>
                  <a:pt x="2821940" y="2564130"/>
                </a:lnTo>
                <a:lnTo>
                  <a:pt x="0" y="5126990"/>
                </a:lnTo>
                <a:lnTo>
                  <a:pt x="2821940" y="5126990"/>
                </a:lnTo>
                <a:lnTo>
                  <a:pt x="30010618" y="5126990"/>
                </a:lnTo>
                <a:lnTo>
                  <a:pt x="33083187" y="5126990"/>
                </a:lnTo>
                <a:lnTo>
                  <a:pt x="35905126" y="2564130"/>
                </a:lnTo>
                <a:lnTo>
                  <a:pt x="33083187" y="0"/>
                </a:lnTo>
                <a:close/>
              </a:path>
            </a:pathLst>
          </a:custGeom>
          <a:solidFill>
            <a:srgbClr val="4C9F38">
              <a:alpha val="70588"/>
            </a:srgbClr>
          </a:solidFill>
          <a:ln>
            <a:noFill/>
          </a:ln>
        </p:spPr>
        <p:txBody>
          <a:bodyPr/>
          <a:lstStyle/>
          <a:p>
            <a:endParaRPr lang="en-US"/>
          </a:p>
        </p:txBody>
      </p:sp>
      <p:sp>
        <p:nvSpPr>
          <p:cNvPr id="1324" name="Google Shape;1324;p46"/>
          <p:cNvSpPr/>
          <p:nvPr/>
        </p:nvSpPr>
        <p:spPr>
          <a:xfrm>
            <a:off x="4554521" y="2265097"/>
            <a:ext cx="7501204" cy="841947"/>
          </a:xfrm>
          <a:custGeom>
            <a:avLst/>
            <a:gdLst/>
            <a:ahLst/>
            <a:cxnLst/>
            <a:rect l="l" t="t" r="r" b="b"/>
            <a:pathLst>
              <a:path w="36422620" h="5126990" extrusionOk="0">
                <a:moveTo>
                  <a:pt x="33600681" y="0"/>
                </a:moveTo>
                <a:lnTo>
                  <a:pt x="30475839" y="0"/>
                </a:lnTo>
                <a:lnTo>
                  <a:pt x="2821940" y="0"/>
                </a:lnTo>
                <a:lnTo>
                  <a:pt x="0" y="0"/>
                </a:lnTo>
                <a:lnTo>
                  <a:pt x="2821940" y="2564130"/>
                </a:lnTo>
                <a:lnTo>
                  <a:pt x="0" y="5126990"/>
                </a:lnTo>
                <a:lnTo>
                  <a:pt x="2821940" y="5126990"/>
                </a:lnTo>
                <a:lnTo>
                  <a:pt x="30475845" y="5126990"/>
                </a:lnTo>
                <a:lnTo>
                  <a:pt x="33600681" y="5126990"/>
                </a:lnTo>
                <a:lnTo>
                  <a:pt x="36422620" y="2564130"/>
                </a:lnTo>
                <a:lnTo>
                  <a:pt x="33600681" y="0"/>
                </a:lnTo>
                <a:close/>
              </a:path>
            </a:pathLst>
          </a:custGeom>
          <a:solidFill>
            <a:srgbClr val="4C9F38">
              <a:alpha val="69803"/>
            </a:srgbClr>
          </a:solidFill>
          <a:ln>
            <a:noFill/>
          </a:ln>
        </p:spPr>
        <p:txBody>
          <a:bodyPr/>
          <a:lstStyle/>
          <a:p>
            <a:endParaRPr lang="en-US"/>
          </a:p>
        </p:txBody>
      </p:sp>
      <p:sp>
        <p:nvSpPr>
          <p:cNvPr id="1325" name="Google Shape;1325;p46"/>
          <p:cNvSpPr txBox="1"/>
          <p:nvPr/>
        </p:nvSpPr>
        <p:spPr>
          <a:xfrm>
            <a:off x="5281976" y="3300632"/>
            <a:ext cx="6998325" cy="739561"/>
          </a:xfrm>
          <a:prstGeom prst="rect">
            <a:avLst/>
          </a:prstGeom>
          <a:noFill/>
          <a:ln>
            <a:noFill/>
          </a:ln>
        </p:spPr>
        <p:txBody>
          <a:bodyPr spcFirstLastPara="1" wrap="square" lIns="0" tIns="0" rIns="0" bIns="0" anchor="t" anchorCtr="0">
            <a:spAutoFit/>
          </a:bodyPr>
          <a:lstStyle/>
          <a:p>
            <a:pPr algn="just">
              <a:lnSpc>
                <a:spcPct val="267166"/>
              </a:lnSpc>
            </a:pPr>
            <a:r>
              <a:rPr lang="en-US" b="1" dirty="0">
                <a:solidFill>
                  <a:schemeClr val="bg1"/>
                </a:solidFill>
              </a:rPr>
              <a:t>Develop and Implement Effective Training Strategies</a:t>
            </a:r>
            <a:endParaRPr sz="1200" dirty="0">
              <a:solidFill>
                <a:schemeClr val="bg1"/>
              </a:solidFill>
            </a:endParaRPr>
          </a:p>
        </p:txBody>
      </p:sp>
      <p:sp>
        <p:nvSpPr>
          <p:cNvPr id="1326" name="Google Shape;1326;p46"/>
          <p:cNvSpPr txBox="1"/>
          <p:nvPr/>
        </p:nvSpPr>
        <p:spPr>
          <a:xfrm>
            <a:off x="5309106" y="1035149"/>
            <a:ext cx="5030505" cy="817147"/>
          </a:xfrm>
          <a:prstGeom prst="rect">
            <a:avLst/>
          </a:prstGeom>
          <a:noFill/>
          <a:ln>
            <a:noFill/>
          </a:ln>
        </p:spPr>
        <p:txBody>
          <a:bodyPr spcFirstLastPara="1" wrap="square" lIns="0" tIns="0" rIns="0" bIns="0" anchor="t" anchorCtr="0">
            <a:spAutoFit/>
          </a:bodyPr>
          <a:lstStyle/>
          <a:p>
            <a:pPr>
              <a:lnSpc>
                <a:spcPct val="294611"/>
              </a:lnSpc>
            </a:pPr>
            <a:r>
              <a:rPr lang="en-US" b="1" dirty="0">
                <a:solidFill>
                  <a:schemeClr val="bg1"/>
                </a:solidFill>
              </a:rPr>
              <a:t>Optimize Image Preprocessing Techniques</a:t>
            </a:r>
            <a:endParaRPr sz="1200" dirty="0">
              <a:solidFill>
                <a:schemeClr val="bg1"/>
              </a:solidFill>
            </a:endParaRPr>
          </a:p>
        </p:txBody>
      </p:sp>
      <p:sp>
        <p:nvSpPr>
          <p:cNvPr id="1327" name="Google Shape;1327;p46"/>
          <p:cNvSpPr txBox="1"/>
          <p:nvPr/>
        </p:nvSpPr>
        <p:spPr>
          <a:xfrm>
            <a:off x="5268121" y="2056374"/>
            <a:ext cx="5030505" cy="808811"/>
          </a:xfrm>
          <a:prstGeom prst="rect">
            <a:avLst/>
          </a:prstGeom>
          <a:noFill/>
          <a:ln>
            <a:noFill/>
          </a:ln>
        </p:spPr>
        <p:txBody>
          <a:bodyPr spcFirstLastPara="1" wrap="square" lIns="0" tIns="0" rIns="0" bIns="0" anchor="t" anchorCtr="0">
            <a:spAutoFit/>
          </a:bodyPr>
          <a:lstStyle/>
          <a:p>
            <a:pPr>
              <a:lnSpc>
                <a:spcPct val="292222"/>
              </a:lnSpc>
            </a:pPr>
            <a:r>
              <a:rPr lang="en-US" b="1" dirty="0">
                <a:solidFill>
                  <a:schemeClr val="bg1"/>
                </a:solidFill>
              </a:rPr>
              <a:t>Explore and Select Optimal CNN Architecture</a:t>
            </a:r>
            <a:endParaRPr sz="1200" dirty="0">
              <a:solidFill>
                <a:schemeClr val="bg1"/>
              </a:solidFill>
            </a:endParaRPr>
          </a:p>
        </p:txBody>
      </p:sp>
      <p:sp>
        <p:nvSpPr>
          <p:cNvPr id="1328" name="Google Shape;1328;p46"/>
          <p:cNvSpPr/>
          <p:nvPr/>
        </p:nvSpPr>
        <p:spPr>
          <a:xfrm>
            <a:off x="-982045" y="1085949"/>
            <a:ext cx="4414788" cy="4414788"/>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42424">
              <a:alpha val="80000"/>
            </a:srgbClr>
          </a:solidFill>
          <a:ln>
            <a:noFill/>
          </a:ln>
        </p:spPr>
        <p:txBody>
          <a:bodyPr spcFirstLastPara="1" wrap="square" lIns="60950" tIns="60950" rIns="60950" bIns="60950" anchor="ctr" anchorCtr="0">
            <a:noAutofit/>
          </a:bodyPr>
          <a:lstStyle/>
          <a:p>
            <a:endParaRPr sz="1200"/>
          </a:p>
        </p:txBody>
      </p:sp>
      <p:sp>
        <p:nvSpPr>
          <p:cNvPr id="1329" name="Google Shape;1329;p46"/>
          <p:cNvSpPr txBox="1"/>
          <p:nvPr/>
        </p:nvSpPr>
        <p:spPr>
          <a:xfrm>
            <a:off x="5487586" y="-44450"/>
            <a:ext cx="6704414" cy="823046"/>
          </a:xfrm>
          <a:prstGeom prst="rect">
            <a:avLst/>
          </a:prstGeom>
          <a:noFill/>
          <a:ln>
            <a:noFill/>
          </a:ln>
        </p:spPr>
        <p:txBody>
          <a:bodyPr spcFirstLastPara="1" wrap="square" lIns="0" tIns="0" rIns="0" bIns="0" anchor="t" anchorCtr="0">
            <a:spAutoFit/>
          </a:bodyPr>
          <a:lstStyle/>
          <a:p>
            <a:pPr algn="ctr">
              <a:lnSpc>
                <a:spcPct val="130000"/>
              </a:lnSpc>
            </a:pPr>
            <a:r>
              <a:rPr lang="en-US" sz="4114" dirty="0">
                <a:solidFill>
                  <a:srgbClr val="242424"/>
                </a:solidFill>
                <a:latin typeface="Arial"/>
                <a:ea typeface="Arial"/>
                <a:cs typeface="Arial"/>
                <a:sym typeface="Arial"/>
              </a:rPr>
              <a:t>Specific and Sub Objective</a:t>
            </a:r>
            <a:endParaRPr sz="1200" dirty="0"/>
          </a:p>
        </p:txBody>
      </p:sp>
      <p:sp>
        <p:nvSpPr>
          <p:cNvPr id="1330" name="Google Shape;1330;p46"/>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1331" name="Google Shape;1331;p46"/>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1332" name="Google Shape;1332;p46"/>
          <p:cNvSpPr txBox="1"/>
          <p:nvPr/>
        </p:nvSpPr>
        <p:spPr>
          <a:xfrm>
            <a:off x="84766" y="1425215"/>
            <a:ext cx="3347977" cy="985847"/>
          </a:xfrm>
          <a:prstGeom prst="rect">
            <a:avLst/>
          </a:prstGeom>
          <a:noFill/>
          <a:ln>
            <a:noFill/>
          </a:ln>
        </p:spPr>
        <p:txBody>
          <a:bodyPr spcFirstLastPara="1" wrap="square" lIns="0" tIns="0" rIns="0" bIns="0" anchor="t" anchorCtr="0">
            <a:spAutoFit/>
          </a:bodyPr>
          <a:lstStyle/>
          <a:p>
            <a:pPr>
              <a:lnSpc>
                <a:spcPct val="266777"/>
              </a:lnSpc>
            </a:pPr>
            <a:endParaRPr sz="1200" dirty="0">
              <a:solidFill>
                <a:schemeClr val="dk1"/>
              </a:solidFill>
              <a:latin typeface="Calibri"/>
              <a:ea typeface="Calibri"/>
              <a:cs typeface="Calibri"/>
              <a:sym typeface="Calibri"/>
            </a:endParaRPr>
          </a:p>
          <a:p>
            <a:pPr algn="just">
              <a:lnSpc>
                <a:spcPct val="140000"/>
              </a:lnSpc>
            </a:pPr>
            <a:r>
              <a:rPr lang="en-US" sz="2287" b="1" dirty="0">
                <a:solidFill>
                  <a:srgbClr val="000000"/>
                </a:solidFill>
                <a:latin typeface="Open Sans"/>
                <a:ea typeface="Open Sans"/>
                <a:cs typeface="Open Sans"/>
                <a:sym typeface="Open Sans"/>
              </a:rPr>
              <a:t>Specific Objective</a:t>
            </a:r>
            <a:endParaRPr sz="1200" dirty="0"/>
          </a:p>
        </p:txBody>
      </p:sp>
      <p:sp>
        <p:nvSpPr>
          <p:cNvPr id="1333" name="Google Shape;1333;p46"/>
          <p:cNvSpPr txBox="1"/>
          <p:nvPr/>
        </p:nvSpPr>
        <p:spPr>
          <a:xfrm>
            <a:off x="0" y="2370948"/>
            <a:ext cx="2956644" cy="1938992"/>
          </a:xfrm>
          <a:prstGeom prst="rect">
            <a:avLst/>
          </a:prstGeom>
          <a:noFill/>
          <a:ln>
            <a:noFill/>
          </a:ln>
        </p:spPr>
        <p:txBody>
          <a:bodyPr spcFirstLastPara="1" wrap="square" lIns="0" tIns="0" rIns="0" bIns="0" anchor="t" anchorCtr="0">
            <a:spAutoFit/>
          </a:bodyPr>
          <a:lstStyle/>
          <a:p>
            <a:pPr algn="ctr">
              <a:lnSpc>
                <a:spcPct val="140030"/>
              </a:lnSpc>
            </a:pPr>
            <a:r>
              <a:rPr lang="en-US" dirty="0"/>
              <a:t>Develop an advanced Disease Diagnosis System for accurate classification of various bean leaf diseases using machine learning techniques.</a:t>
            </a:r>
            <a:endParaRPr sz="1200" dirty="0"/>
          </a:p>
        </p:txBody>
      </p:sp>
      <p:pic>
        <p:nvPicPr>
          <p:cNvPr id="1334" name="Google Shape;1334;p46"/>
          <p:cNvPicPr preferRelativeResize="0"/>
          <p:nvPr/>
        </p:nvPicPr>
        <p:blipFill rotWithShape="1">
          <a:blip r:embed="rId6">
            <a:alphaModFix/>
          </a:blip>
          <a:srcRect/>
          <a:stretch/>
        </p:blipFill>
        <p:spPr>
          <a:xfrm>
            <a:off x="3974940" y="1325040"/>
            <a:ext cx="521110" cy="521110"/>
          </a:xfrm>
          <a:prstGeom prst="rect">
            <a:avLst/>
          </a:prstGeom>
          <a:noFill/>
          <a:ln>
            <a:noFill/>
          </a:ln>
        </p:spPr>
      </p:pic>
      <p:pic>
        <p:nvPicPr>
          <p:cNvPr id="1335" name="Google Shape;1335;p46"/>
          <p:cNvPicPr preferRelativeResize="0"/>
          <p:nvPr/>
        </p:nvPicPr>
        <p:blipFill rotWithShape="1">
          <a:blip r:embed="rId6">
            <a:alphaModFix/>
          </a:blip>
          <a:srcRect/>
          <a:stretch/>
        </p:blipFill>
        <p:spPr>
          <a:xfrm>
            <a:off x="3974940" y="2364573"/>
            <a:ext cx="521110" cy="521110"/>
          </a:xfrm>
          <a:prstGeom prst="rect">
            <a:avLst/>
          </a:prstGeom>
          <a:noFill/>
          <a:ln>
            <a:noFill/>
          </a:ln>
        </p:spPr>
      </p:pic>
      <p:pic>
        <p:nvPicPr>
          <p:cNvPr id="1336" name="Google Shape;1336;p46"/>
          <p:cNvPicPr preferRelativeResize="0"/>
          <p:nvPr/>
        </p:nvPicPr>
        <p:blipFill rotWithShape="1">
          <a:blip r:embed="rId6">
            <a:alphaModFix/>
          </a:blip>
          <a:srcRect/>
          <a:stretch/>
        </p:blipFill>
        <p:spPr>
          <a:xfrm>
            <a:off x="3974940" y="3494856"/>
            <a:ext cx="521110" cy="521110"/>
          </a:xfrm>
          <a:prstGeom prst="rect">
            <a:avLst/>
          </a:prstGeom>
          <a:noFill/>
          <a:ln>
            <a:noFill/>
          </a:ln>
        </p:spPr>
      </p:pic>
      <p:pic>
        <p:nvPicPr>
          <p:cNvPr id="23" name="Google Shape;1336;p46">
            <a:extLst>
              <a:ext uri="{FF2B5EF4-FFF2-40B4-BE49-F238E27FC236}">
                <a16:creationId xmlns:a16="http://schemas.microsoft.com/office/drawing/2014/main" id="{A987487E-C7E9-4E03-93CB-C39052271D12}"/>
              </a:ext>
            </a:extLst>
          </p:cNvPr>
          <p:cNvPicPr preferRelativeResize="0"/>
          <p:nvPr/>
        </p:nvPicPr>
        <p:blipFill rotWithShape="1">
          <a:blip r:embed="rId6">
            <a:alphaModFix/>
          </a:blip>
          <a:srcRect/>
          <a:stretch/>
        </p:blipFill>
        <p:spPr>
          <a:xfrm>
            <a:off x="3988795" y="4727908"/>
            <a:ext cx="521110" cy="521110"/>
          </a:xfrm>
          <a:prstGeom prst="rect">
            <a:avLst/>
          </a:prstGeom>
          <a:noFill/>
          <a:ln>
            <a:noFill/>
          </a:ln>
        </p:spPr>
      </p:pic>
      <p:sp>
        <p:nvSpPr>
          <p:cNvPr id="24" name="Google Shape;1319;p46">
            <a:extLst>
              <a:ext uri="{FF2B5EF4-FFF2-40B4-BE49-F238E27FC236}">
                <a16:creationId xmlns:a16="http://schemas.microsoft.com/office/drawing/2014/main" id="{C491DE79-DB2D-418C-9E8A-DAB2AEFAA1D5}"/>
              </a:ext>
            </a:extLst>
          </p:cNvPr>
          <p:cNvSpPr/>
          <p:nvPr/>
        </p:nvSpPr>
        <p:spPr>
          <a:xfrm>
            <a:off x="4693066" y="4537525"/>
            <a:ext cx="7427699" cy="895219"/>
          </a:xfrm>
          <a:custGeom>
            <a:avLst/>
            <a:gdLst/>
            <a:ahLst/>
            <a:cxnLst/>
            <a:rect l="l" t="t" r="r" b="b"/>
            <a:pathLst>
              <a:path w="36065709" h="5126990" extrusionOk="0">
                <a:moveTo>
                  <a:pt x="33243769" y="0"/>
                </a:moveTo>
                <a:lnTo>
                  <a:pt x="30154975" y="0"/>
                </a:lnTo>
                <a:lnTo>
                  <a:pt x="2821940" y="0"/>
                </a:lnTo>
                <a:lnTo>
                  <a:pt x="0" y="0"/>
                </a:lnTo>
                <a:lnTo>
                  <a:pt x="2821940" y="2564130"/>
                </a:lnTo>
                <a:lnTo>
                  <a:pt x="0" y="5126990"/>
                </a:lnTo>
                <a:lnTo>
                  <a:pt x="2821940" y="5126990"/>
                </a:lnTo>
                <a:lnTo>
                  <a:pt x="30154981" y="5126990"/>
                </a:lnTo>
                <a:lnTo>
                  <a:pt x="33243769" y="5126990"/>
                </a:lnTo>
                <a:lnTo>
                  <a:pt x="36065709" y="2564130"/>
                </a:lnTo>
                <a:lnTo>
                  <a:pt x="33243769" y="0"/>
                </a:lnTo>
                <a:close/>
              </a:path>
            </a:pathLst>
          </a:custGeom>
          <a:solidFill>
            <a:srgbClr val="4C9F38">
              <a:alpha val="70588"/>
            </a:srgbClr>
          </a:solidFill>
          <a:ln>
            <a:noFill/>
          </a:ln>
        </p:spPr>
        <p:txBody>
          <a:bodyPr/>
          <a:lstStyle/>
          <a:p>
            <a:endParaRPr lang="en-US"/>
          </a:p>
        </p:txBody>
      </p:sp>
      <p:sp>
        <p:nvSpPr>
          <p:cNvPr id="25" name="Google Shape;1325;p46">
            <a:extLst>
              <a:ext uri="{FF2B5EF4-FFF2-40B4-BE49-F238E27FC236}">
                <a16:creationId xmlns:a16="http://schemas.microsoft.com/office/drawing/2014/main" id="{D5093EA4-77DE-457A-B17E-5AC0CB558D74}"/>
              </a:ext>
            </a:extLst>
          </p:cNvPr>
          <p:cNvSpPr txBox="1"/>
          <p:nvPr/>
        </p:nvSpPr>
        <p:spPr>
          <a:xfrm>
            <a:off x="5337396" y="4505982"/>
            <a:ext cx="6998325" cy="739561"/>
          </a:xfrm>
          <a:prstGeom prst="rect">
            <a:avLst/>
          </a:prstGeom>
          <a:noFill/>
          <a:ln>
            <a:noFill/>
          </a:ln>
        </p:spPr>
        <p:txBody>
          <a:bodyPr spcFirstLastPara="1" wrap="square" lIns="0" tIns="0" rIns="0" bIns="0" anchor="t" anchorCtr="0">
            <a:spAutoFit/>
          </a:bodyPr>
          <a:lstStyle/>
          <a:p>
            <a:pPr algn="just">
              <a:lnSpc>
                <a:spcPct val="267166"/>
              </a:lnSpc>
            </a:pPr>
            <a:r>
              <a:rPr lang="en-US" b="1" dirty="0">
                <a:solidFill>
                  <a:schemeClr val="bg1"/>
                </a:solidFill>
              </a:rPr>
              <a:t>Evaluate and Fine-Tune Model Performance</a:t>
            </a:r>
            <a:endParaRPr sz="12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329">
                                            <p:txEl>
                                              <p:pRg st="0" end="0"/>
                                            </p:txEl>
                                          </p:spTgt>
                                        </p:tgtEl>
                                        <p:attrNameLst>
                                          <p:attrName>style.visibility</p:attrName>
                                        </p:attrNameLst>
                                      </p:cBhvr>
                                      <p:to>
                                        <p:strVal val="visible"/>
                                      </p:to>
                                    </p:set>
                                    <p:animEffect transition="in" filter="barn(inVertical)">
                                      <p:cBhvr>
                                        <p:cTn id="7" dur="500"/>
                                        <p:tgtEl>
                                          <p:spTgt spid="132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332">
                                            <p:txEl>
                                              <p:pRg st="1" end="1"/>
                                            </p:txEl>
                                          </p:spTgt>
                                        </p:tgtEl>
                                        <p:attrNameLst>
                                          <p:attrName>style.visibility</p:attrName>
                                        </p:attrNameLst>
                                      </p:cBhvr>
                                      <p:to>
                                        <p:strVal val="visible"/>
                                      </p:to>
                                    </p:set>
                                    <p:animEffect transition="in" filter="barn(inVertical)">
                                      <p:cBhvr>
                                        <p:cTn id="12" dur="500"/>
                                        <p:tgtEl>
                                          <p:spTgt spid="133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333">
                                            <p:txEl>
                                              <p:pRg st="0" end="0"/>
                                            </p:txEl>
                                          </p:spTgt>
                                        </p:tgtEl>
                                        <p:attrNameLst>
                                          <p:attrName>style.visibility</p:attrName>
                                        </p:attrNameLst>
                                      </p:cBhvr>
                                      <p:to>
                                        <p:strVal val="visible"/>
                                      </p:to>
                                    </p:set>
                                    <p:animEffect transition="in" filter="wipe(down)">
                                      <p:cBhvr>
                                        <p:cTn id="17" dur="500"/>
                                        <p:tgtEl>
                                          <p:spTgt spid="133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323"/>
                                        </p:tgtEl>
                                        <p:attrNameLst>
                                          <p:attrName>style.visibility</p:attrName>
                                        </p:attrNameLst>
                                      </p:cBhvr>
                                      <p:to>
                                        <p:strVal val="visible"/>
                                      </p:to>
                                    </p:set>
                                    <p:animEffect transition="in" filter="wipe(down)">
                                      <p:cBhvr>
                                        <p:cTn id="22" dur="500"/>
                                        <p:tgtEl>
                                          <p:spTgt spid="1323"/>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324"/>
                                        </p:tgtEl>
                                        <p:attrNameLst>
                                          <p:attrName>style.visibility</p:attrName>
                                        </p:attrNameLst>
                                      </p:cBhvr>
                                      <p:to>
                                        <p:strVal val="visible"/>
                                      </p:to>
                                    </p:set>
                                    <p:animEffect transition="in" filter="wipe(down)">
                                      <p:cBhvr>
                                        <p:cTn id="27" dur="500"/>
                                        <p:tgtEl>
                                          <p:spTgt spid="1324"/>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319"/>
                                        </p:tgtEl>
                                        <p:attrNameLst>
                                          <p:attrName>style.visibility</p:attrName>
                                        </p:attrNameLst>
                                      </p:cBhvr>
                                      <p:to>
                                        <p:strVal val="visible"/>
                                      </p:to>
                                    </p:set>
                                    <p:animEffect transition="in" filter="wipe(down)">
                                      <p:cBhvr>
                                        <p:cTn id="32" dur="500"/>
                                        <p:tgtEl>
                                          <p:spTgt spid="131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down)">
                                      <p:cBhvr>
                                        <p:cTn id="3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9" grpId="0" animBg="1"/>
      <p:bldP spid="1323" grpId="0" animBg="1"/>
      <p:bldP spid="1324" grpId="0" animBg="1"/>
      <p:bldP spid="2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6" name="Picture 5">
            <a:extLst>
              <a:ext uri="{FF2B5EF4-FFF2-40B4-BE49-F238E27FC236}">
                <a16:creationId xmlns:a16="http://schemas.microsoft.com/office/drawing/2014/main" id="{4CE524D3-2404-4A8A-BA5A-D4AB609BAB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6371" y="932617"/>
            <a:ext cx="9079365" cy="6488889"/>
          </a:xfrm>
          <a:prstGeom prst="rect">
            <a:avLst/>
          </a:prstGeom>
        </p:spPr>
      </p:pic>
      <p:sp>
        <p:nvSpPr>
          <p:cNvPr id="15" name="Google Shape;321;p11">
            <a:extLst>
              <a:ext uri="{FF2B5EF4-FFF2-40B4-BE49-F238E27FC236}">
                <a16:creationId xmlns:a16="http://schemas.microsoft.com/office/drawing/2014/main" id="{848AD8A1-E94A-4225-9117-5CB8772B9146}"/>
              </a:ext>
            </a:extLst>
          </p:cNvPr>
          <p:cNvSpPr txBox="1"/>
          <p:nvPr/>
        </p:nvSpPr>
        <p:spPr>
          <a:xfrm>
            <a:off x="2756439" y="6486168"/>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pic>
        <p:nvPicPr>
          <p:cNvPr id="14" name="Google Shape;292;p11">
            <a:extLst>
              <a:ext uri="{FF2B5EF4-FFF2-40B4-BE49-F238E27FC236}">
                <a16:creationId xmlns:a16="http://schemas.microsoft.com/office/drawing/2014/main" id="{782610CA-85E8-4012-B261-8404A4804BF7}"/>
              </a:ext>
            </a:extLst>
          </p:cNvPr>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pic>
        <p:nvPicPr>
          <p:cNvPr id="342" name="Google Shape;342;p12"/>
          <p:cNvPicPr preferRelativeResize="0"/>
          <p:nvPr/>
        </p:nvPicPr>
        <p:blipFill rotWithShape="1">
          <a:blip r:embed="rId5">
            <a:alphaModFix amt="18000"/>
          </a:blip>
          <a:srcRect/>
          <a:stretch/>
        </p:blipFill>
        <p:spPr>
          <a:xfrm rot="10800000" flipH="1">
            <a:off x="8575257" y="3181830"/>
            <a:ext cx="3704777" cy="3704777"/>
          </a:xfrm>
          <a:prstGeom prst="rect">
            <a:avLst/>
          </a:prstGeom>
          <a:noFill/>
          <a:ln>
            <a:noFill/>
          </a:ln>
        </p:spPr>
      </p:pic>
      <p:sp>
        <p:nvSpPr>
          <p:cNvPr id="346" name="Google Shape;346;p12"/>
          <p:cNvSpPr txBox="1"/>
          <p:nvPr/>
        </p:nvSpPr>
        <p:spPr>
          <a:xfrm>
            <a:off x="8668751" y="400586"/>
            <a:ext cx="3517788" cy="685765"/>
          </a:xfrm>
          <a:prstGeom prst="rect">
            <a:avLst/>
          </a:prstGeom>
          <a:noFill/>
          <a:ln>
            <a:noFill/>
          </a:ln>
        </p:spPr>
        <p:txBody>
          <a:bodyPr spcFirstLastPara="1" wrap="square" lIns="0" tIns="0" rIns="0" bIns="0" anchor="t" anchorCtr="0">
            <a:spAutoFit/>
          </a:bodyPr>
          <a:lstStyle/>
          <a:p>
            <a:pPr algn="ctr">
              <a:lnSpc>
                <a:spcPct val="130007"/>
              </a:lnSpc>
            </a:pPr>
            <a:r>
              <a:rPr lang="en-US" sz="3428" dirty="0">
                <a:solidFill>
                  <a:srgbClr val="242424"/>
                </a:solidFill>
                <a:latin typeface="Arial"/>
                <a:ea typeface="Arial"/>
                <a:cs typeface="Arial"/>
                <a:sym typeface="Arial"/>
              </a:rPr>
              <a:t>System Diagram</a:t>
            </a:r>
            <a:endParaRPr sz="1200" dirty="0"/>
          </a:p>
        </p:txBody>
      </p:sp>
      <p:sp>
        <p:nvSpPr>
          <p:cNvPr id="347" name="Google Shape;347;p12"/>
          <p:cNvSpPr txBox="1"/>
          <p:nvPr/>
        </p:nvSpPr>
        <p:spPr>
          <a:xfrm>
            <a:off x="8937980" y="-38100"/>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Methodology</a:t>
            </a:r>
            <a:endParaRPr sz="1200" dirty="0"/>
          </a:p>
        </p:txBody>
      </p:sp>
      <p:sp>
        <p:nvSpPr>
          <p:cNvPr id="16" name="Google Shape;322;p11">
            <a:extLst>
              <a:ext uri="{FF2B5EF4-FFF2-40B4-BE49-F238E27FC236}">
                <a16:creationId xmlns:a16="http://schemas.microsoft.com/office/drawing/2014/main" id="{98BBF108-85C4-4C5E-B1CD-E874774AFA0E}"/>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11" name="Rectangle 10">
            <a:extLst>
              <a:ext uri="{FF2B5EF4-FFF2-40B4-BE49-F238E27FC236}">
                <a16:creationId xmlns:a16="http://schemas.microsoft.com/office/drawing/2014/main" id="{1F71DF8D-D8A8-4305-8E58-FB3C80D54EEF}"/>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5914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47">
                                            <p:txEl>
                                              <p:pRg st="0" end="0"/>
                                            </p:txEl>
                                          </p:spTgt>
                                        </p:tgtEl>
                                        <p:attrNameLst>
                                          <p:attrName>style.visibility</p:attrName>
                                        </p:attrNameLst>
                                      </p:cBhvr>
                                      <p:to>
                                        <p:strVal val="visible"/>
                                      </p:to>
                                    </p:set>
                                    <p:animEffect transition="in" filter="barn(inVertical)">
                                      <p:cBhvr>
                                        <p:cTn id="7" dur="500"/>
                                        <p:tgtEl>
                                          <p:spTgt spid="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46">
                                            <p:txEl>
                                              <p:pRg st="0" end="0"/>
                                            </p:txEl>
                                          </p:spTgt>
                                        </p:tgtEl>
                                        <p:attrNameLst>
                                          <p:attrName>style.visibility</p:attrName>
                                        </p:attrNameLst>
                                      </p:cBhvr>
                                      <p:to>
                                        <p:strVal val="visible"/>
                                      </p:to>
                                    </p:set>
                                    <p:animEffect transition="in" filter="barn(inVertical)">
                                      <p:cBhvr>
                                        <p:cTn id="12" dur="500"/>
                                        <p:tgtEl>
                                          <p:spTgt spid="34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353" name="Google Shape;353;p13"/>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54" name="Google Shape;354;p13"/>
          <p:cNvPicPr preferRelativeResize="0"/>
          <p:nvPr/>
        </p:nvPicPr>
        <p:blipFill rotWithShape="1">
          <a:blip r:embed="rId4">
            <a:alphaModFix amt="18000"/>
          </a:blip>
          <a:srcRect/>
          <a:stretch/>
        </p:blipFill>
        <p:spPr>
          <a:xfrm rot="10800000" flipH="1">
            <a:off x="8494575" y="3181830"/>
            <a:ext cx="3704777" cy="3704777"/>
          </a:xfrm>
          <a:prstGeom prst="rect">
            <a:avLst/>
          </a:prstGeom>
          <a:noFill/>
          <a:ln>
            <a:noFill/>
          </a:ln>
        </p:spPr>
      </p:pic>
      <p:sp>
        <p:nvSpPr>
          <p:cNvPr id="356" name="Google Shape;356;p13"/>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357" name="Google Shape;357;p13"/>
          <p:cNvSpPr/>
          <p:nvPr/>
        </p:nvSpPr>
        <p:spPr>
          <a:xfrm>
            <a:off x="2368380" y="1349999"/>
            <a:ext cx="3029458" cy="4511195"/>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59" name="Google Shape;359;p13"/>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360" name="Google Shape;360;p13"/>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362" name="Google Shape;362;p13"/>
          <p:cNvSpPr/>
          <p:nvPr/>
        </p:nvSpPr>
        <p:spPr>
          <a:xfrm>
            <a:off x="5868490" y="1316601"/>
            <a:ext cx="3029458" cy="4511195"/>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pic>
        <p:nvPicPr>
          <p:cNvPr id="363" name="Google Shape;363;p13"/>
          <p:cNvPicPr preferRelativeResize="0"/>
          <p:nvPr/>
        </p:nvPicPr>
        <p:blipFill rotWithShape="1">
          <a:blip r:embed="rId5">
            <a:alphaModFix/>
          </a:blip>
          <a:srcRect/>
          <a:stretch/>
        </p:blipFill>
        <p:spPr>
          <a:xfrm>
            <a:off x="10924561" y="1005802"/>
            <a:ext cx="904503" cy="904503"/>
          </a:xfrm>
          <a:prstGeom prst="rect">
            <a:avLst/>
          </a:prstGeom>
          <a:noFill/>
          <a:ln>
            <a:noFill/>
          </a:ln>
        </p:spPr>
      </p:pic>
      <p:pic>
        <p:nvPicPr>
          <p:cNvPr id="364" name="Google Shape;364;p13"/>
          <p:cNvPicPr preferRelativeResize="0"/>
          <p:nvPr/>
        </p:nvPicPr>
        <p:blipFill rotWithShape="1">
          <a:blip r:embed="rId6">
            <a:alphaModFix/>
          </a:blip>
          <a:srcRect l="15383" r="14240"/>
          <a:stretch/>
        </p:blipFill>
        <p:spPr>
          <a:xfrm>
            <a:off x="10843611" y="2240838"/>
            <a:ext cx="1436424" cy="1020548"/>
          </a:xfrm>
          <a:prstGeom prst="rect">
            <a:avLst/>
          </a:prstGeom>
          <a:noFill/>
          <a:ln>
            <a:noFill/>
          </a:ln>
        </p:spPr>
      </p:pic>
      <p:pic>
        <p:nvPicPr>
          <p:cNvPr id="365" name="Google Shape;365;p13"/>
          <p:cNvPicPr preferRelativeResize="0"/>
          <p:nvPr/>
        </p:nvPicPr>
        <p:blipFill rotWithShape="1">
          <a:blip r:embed="rId7">
            <a:alphaModFix/>
          </a:blip>
          <a:srcRect/>
          <a:stretch/>
        </p:blipFill>
        <p:spPr>
          <a:xfrm>
            <a:off x="10709015" y="3496017"/>
            <a:ext cx="1398817" cy="946533"/>
          </a:xfrm>
          <a:prstGeom prst="rect">
            <a:avLst/>
          </a:prstGeom>
          <a:noFill/>
          <a:ln>
            <a:noFill/>
          </a:ln>
        </p:spPr>
      </p:pic>
      <p:pic>
        <p:nvPicPr>
          <p:cNvPr id="366" name="Google Shape;366;p13"/>
          <p:cNvPicPr preferRelativeResize="0"/>
          <p:nvPr/>
        </p:nvPicPr>
        <p:blipFill rotWithShape="1">
          <a:blip r:embed="rId8">
            <a:alphaModFix/>
          </a:blip>
          <a:srcRect/>
          <a:stretch/>
        </p:blipFill>
        <p:spPr>
          <a:xfrm>
            <a:off x="9755464" y="2927751"/>
            <a:ext cx="941121" cy="1091155"/>
          </a:xfrm>
          <a:prstGeom prst="rect">
            <a:avLst/>
          </a:prstGeom>
          <a:noFill/>
          <a:ln>
            <a:noFill/>
          </a:ln>
        </p:spPr>
      </p:pic>
      <p:pic>
        <p:nvPicPr>
          <p:cNvPr id="367" name="Google Shape;367;p13"/>
          <p:cNvPicPr preferRelativeResize="0"/>
          <p:nvPr/>
        </p:nvPicPr>
        <p:blipFill rotWithShape="1">
          <a:blip r:embed="rId9">
            <a:alphaModFix/>
          </a:blip>
          <a:srcRect/>
          <a:stretch/>
        </p:blipFill>
        <p:spPr>
          <a:xfrm>
            <a:off x="9580793" y="1599895"/>
            <a:ext cx="1044055" cy="1044055"/>
          </a:xfrm>
          <a:prstGeom prst="rect">
            <a:avLst/>
          </a:prstGeom>
          <a:noFill/>
          <a:ln>
            <a:noFill/>
          </a:ln>
        </p:spPr>
      </p:pic>
      <p:pic>
        <p:nvPicPr>
          <p:cNvPr id="368" name="Google Shape;368;p13"/>
          <p:cNvPicPr preferRelativeResize="0"/>
          <p:nvPr/>
        </p:nvPicPr>
        <p:blipFill rotWithShape="1">
          <a:blip r:embed="rId10">
            <a:alphaModFix/>
          </a:blip>
          <a:srcRect t="2367" b="2367"/>
          <a:stretch/>
        </p:blipFill>
        <p:spPr>
          <a:xfrm>
            <a:off x="9371389" y="4453376"/>
            <a:ext cx="1171392" cy="1115905"/>
          </a:xfrm>
          <a:prstGeom prst="rect">
            <a:avLst/>
          </a:prstGeom>
          <a:noFill/>
          <a:ln>
            <a:noFill/>
          </a:ln>
        </p:spPr>
      </p:pic>
      <p:pic>
        <p:nvPicPr>
          <p:cNvPr id="369" name="Google Shape;369;p13"/>
          <p:cNvPicPr preferRelativeResize="0"/>
          <p:nvPr/>
        </p:nvPicPr>
        <p:blipFill rotWithShape="1">
          <a:blip r:embed="rId11">
            <a:alphaModFix/>
          </a:blip>
          <a:srcRect/>
          <a:stretch/>
        </p:blipFill>
        <p:spPr>
          <a:xfrm>
            <a:off x="9054061" y="5538382"/>
            <a:ext cx="2149117" cy="623244"/>
          </a:xfrm>
          <a:prstGeom prst="rect">
            <a:avLst/>
          </a:prstGeom>
          <a:noFill/>
          <a:ln>
            <a:noFill/>
          </a:ln>
        </p:spPr>
      </p:pic>
      <p:pic>
        <p:nvPicPr>
          <p:cNvPr id="370" name="Google Shape;370;p13"/>
          <p:cNvPicPr preferRelativeResize="0"/>
          <p:nvPr/>
        </p:nvPicPr>
        <p:blipFill rotWithShape="1">
          <a:blip r:embed="rId12">
            <a:alphaModFix/>
          </a:blip>
          <a:srcRect/>
          <a:stretch/>
        </p:blipFill>
        <p:spPr>
          <a:xfrm>
            <a:off x="10750491" y="4425304"/>
            <a:ext cx="1117538" cy="1146193"/>
          </a:xfrm>
          <a:prstGeom prst="rect">
            <a:avLst/>
          </a:prstGeom>
          <a:noFill/>
          <a:ln>
            <a:noFill/>
          </a:ln>
        </p:spPr>
      </p:pic>
      <p:sp>
        <p:nvSpPr>
          <p:cNvPr id="371" name="Google Shape;371;p13"/>
          <p:cNvSpPr txBox="1"/>
          <p:nvPr/>
        </p:nvSpPr>
        <p:spPr>
          <a:xfrm>
            <a:off x="4497901" y="-31750"/>
            <a:ext cx="7609931" cy="667170"/>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Used Techniques and Technologies</a:t>
            </a:r>
            <a:endParaRPr sz="1200" dirty="0"/>
          </a:p>
        </p:txBody>
      </p:sp>
      <p:sp>
        <p:nvSpPr>
          <p:cNvPr id="372" name="Google Shape;372;p13"/>
          <p:cNvSpPr txBox="1"/>
          <p:nvPr/>
        </p:nvSpPr>
        <p:spPr>
          <a:xfrm>
            <a:off x="6139552" y="2084132"/>
            <a:ext cx="2349743" cy="4224811"/>
          </a:xfrm>
          <a:prstGeom prst="rect">
            <a:avLst/>
          </a:prstGeom>
          <a:noFill/>
          <a:ln>
            <a:noFill/>
          </a:ln>
        </p:spPr>
        <p:txBody>
          <a:bodyPr spcFirstLastPara="1" wrap="square" lIns="0" tIns="0" rIns="0" bIns="0" anchor="t" anchorCtr="0">
            <a:spAutoFit/>
          </a:bodyPr>
          <a:lstStyle/>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React Native</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Python</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TensorFlow</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Flask Server</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Node Server</a:t>
            </a:r>
            <a:endParaRPr sz="1200" dirty="0"/>
          </a:p>
          <a:p>
            <a:pPr marL="319832" lvl="1" indent="-159915">
              <a:lnSpc>
                <a:spcPct val="206078"/>
              </a:lnSpc>
              <a:buClr>
                <a:srgbClr val="FFFFFF"/>
              </a:buClr>
              <a:buSzPts val="2221"/>
              <a:buFont typeface="Arial"/>
              <a:buChar char="•"/>
            </a:pPr>
            <a:r>
              <a:rPr lang="en-US" sz="1481" b="1" dirty="0" err="1">
                <a:solidFill>
                  <a:srgbClr val="FFFFFF"/>
                </a:solidFill>
                <a:latin typeface="Open Sans"/>
                <a:ea typeface="Open Sans"/>
                <a:cs typeface="Open Sans"/>
                <a:sym typeface="Open Sans"/>
              </a:rPr>
              <a:t>Jupyter</a:t>
            </a:r>
            <a:r>
              <a:rPr lang="en-US" sz="1481" b="1" dirty="0">
                <a:solidFill>
                  <a:srgbClr val="FFFFFF"/>
                </a:solidFill>
                <a:latin typeface="Open Sans"/>
                <a:ea typeface="Open Sans"/>
                <a:cs typeface="Open Sans"/>
                <a:sym typeface="Open Sans"/>
              </a:rPr>
              <a:t> Notebook</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Google </a:t>
            </a:r>
            <a:r>
              <a:rPr lang="en-US" sz="1481" b="1" dirty="0" err="1">
                <a:solidFill>
                  <a:srgbClr val="FFFFFF"/>
                </a:solidFill>
                <a:latin typeface="Open Sans"/>
                <a:ea typeface="Open Sans"/>
                <a:cs typeface="Open Sans"/>
                <a:sym typeface="Open Sans"/>
              </a:rPr>
              <a:t>Colab</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VS Code</a:t>
            </a:r>
            <a:endParaRPr sz="1200" dirty="0"/>
          </a:p>
          <a:p>
            <a:pPr>
              <a:lnSpc>
                <a:spcPct val="206078"/>
              </a:lnSpc>
            </a:pPr>
            <a:endParaRPr sz="1481" b="1" dirty="0">
              <a:solidFill>
                <a:srgbClr val="FFFFFF"/>
              </a:solidFill>
              <a:latin typeface="Open Sans"/>
              <a:ea typeface="Open Sans"/>
              <a:cs typeface="Open Sans"/>
              <a:sym typeface="Open Sans"/>
            </a:endParaRPr>
          </a:p>
        </p:txBody>
      </p:sp>
      <p:sp>
        <p:nvSpPr>
          <p:cNvPr id="373" name="Google Shape;373;p13"/>
          <p:cNvSpPr txBox="1"/>
          <p:nvPr/>
        </p:nvSpPr>
        <p:spPr>
          <a:xfrm>
            <a:off x="2616307" y="2213693"/>
            <a:ext cx="2487335" cy="3796937"/>
          </a:xfrm>
          <a:prstGeom prst="rect">
            <a:avLst/>
          </a:prstGeom>
          <a:noFill/>
          <a:ln>
            <a:noFill/>
          </a:ln>
        </p:spPr>
        <p:txBody>
          <a:bodyPr spcFirstLastPara="1" wrap="square" lIns="0" tIns="0" rIns="0" bIns="0" anchor="t" anchorCtr="0">
            <a:spAutoFit/>
          </a:bodyPr>
          <a:lstStyle/>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Transfer learning</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Data Augmentation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Normalization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Regularization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Algorithm tuning</a:t>
            </a:r>
            <a:endParaRPr sz="1200" dirty="0"/>
          </a:p>
          <a:p>
            <a:pPr>
              <a:lnSpc>
                <a:spcPct val="206010"/>
              </a:lnSpc>
            </a:pPr>
            <a:endParaRPr sz="1497" b="1" dirty="0">
              <a:solidFill>
                <a:srgbClr val="FFFFFF"/>
              </a:solidFill>
              <a:latin typeface="Open Sans"/>
              <a:ea typeface="Open Sans"/>
              <a:cs typeface="Open Sans"/>
              <a:sym typeface="Open Sans"/>
            </a:endParaRPr>
          </a:p>
          <a:p>
            <a:pPr>
              <a:lnSpc>
                <a:spcPct val="206010"/>
              </a:lnSpc>
            </a:pPr>
            <a:endParaRPr sz="1497" b="1" dirty="0">
              <a:solidFill>
                <a:srgbClr val="FFFFFF"/>
              </a:solidFill>
              <a:latin typeface="Open Sans"/>
              <a:ea typeface="Open Sans"/>
              <a:cs typeface="Open Sans"/>
              <a:sym typeface="Open Sans"/>
            </a:endParaRPr>
          </a:p>
          <a:p>
            <a:pPr>
              <a:lnSpc>
                <a:spcPct val="206010"/>
              </a:lnSpc>
            </a:pPr>
            <a:endParaRPr sz="1497" b="1" dirty="0">
              <a:solidFill>
                <a:srgbClr val="FFFFFF"/>
              </a:solidFill>
              <a:latin typeface="Open Sans"/>
              <a:ea typeface="Open Sans"/>
              <a:cs typeface="Open Sans"/>
              <a:sym typeface="Open Sans"/>
            </a:endParaRPr>
          </a:p>
        </p:txBody>
      </p:sp>
      <p:sp>
        <p:nvSpPr>
          <p:cNvPr id="374" name="Google Shape;374;p13"/>
          <p:cNvSpPr txBox="1"/>
          <p:nvPr/>
        </p:nvSpPr>
        <p:spPr>
          <a:xfrm>
            <a:off x="2841362" y="1789993"/>
            <a:ext cx="1160859" cy="346698"/>
          </a:xfrm>
          <a:prstGeom prst="rect">
            <a:avLst/>
          </a:prstGeom>
          <a:noFill/>
          <a:ln>
            <a:noFill/>
          </a:ln>
        </p:spPr>
        <p:txBody>
          <a:bodyPr spcFirstLastPara="1" wrap="square" lIns="0" tIns="0" rIns="0" bIns="0" anchor="t" anchorCtr="0">
            <a:spAutoFit/>
          </a:bodyPr>
          <a:lstStyle/>
          <a:p>
            <a:pPr algn="ctr">
              <a:lnSpc>
                <a:spcPct val="139991"/>
              </a:lnSpc>
            </a:pPr>
            <a:r>
              <a:rPr lang="en-US" sz="1609" b="1" u="sng" dirty="0">
                <a:solidFill>
                  <a:srgbClr val="FFFF00"/>
                </a:solidFill>
                <a:latin typeface="Open Sans"/>
                <a:ea typeface="Open Sans"/>
                <a:cs typeface="Open Sans"/>
                <a:sym typeface="Open Sans"/>
              </a:rPr>
              <a:t>Techniques</a:t>
            </a:r>
            <a:endParaRPr sz="1200" dirty="0">
              <a:solidFill>
                <a:srgbClr val="FFFF00"/>
              </a:solidFill>
            </a:endParaRPr>
          </a:p>
        </p:txBody>
      </p:sp>
      <p:sp>
        <p:nvSpPr>
          <p:cNvPr id="375" name="Google Shape;375;p13"/>
          <p:cNvSpPr txBox="1"/>
          <p:nvPr/>
        </p:nvSpPr>
        <p:spPr>
          <a:xfrm>
            <a:off x="6307651" y="1750245"/>
            <a:ext cx="1328103" cy="346698"/>
          </a:xfrm>
          <a:prstGeom prst="rect">
            <a:avLst/>
          </a:prstGeom>
          <a:noFill/>
          <a:ln>
            <a:noFill/>
          </a:ln>
        </p:spPr>
        <p:txBody>
          <a:bodyPr spcFirstLastPara="1" wrap="square" lIns="0" tIns="0" rIns="0" bIns="0" anchor="t" anchorCtr="0">
            <a:spAutoFit/>
          </a:bodyPr>
          <a:lstStyle/>
          <a:p>
            <a:pPr algn="ctr">
              <a:lnSpc>
                <a:spcPct val="139991"/>
              </a:lnSpc>
            </a:pPr>
            <a:r>
              <a:rPr lang="en-US" sz="1609" b="1" u="sng" dirty="0">
                <a:solidFill>
                  <a:srgbClr val="FFFF00"/>
                </a:solidFill>
                <a:latin typeface="Open Sans"/>
                <a:ea typeface="Open Sans"/>
                <a:cs typeface="Open Sans"/>
                <a:sym typeface="Open Sans"/>
              </a:rPr>
              <a:t>Technologies</a:t>
            </a:r>
            <a:endParaRPr sz="1200" dirty="0">
              <a:solidFill>
                <a:srgbClr val="FFFF00"/>
              </a:solidFill>
            </a:endParaRPr>
          </a:p>
        </p:txBody>
      </p:sp>
      <p:sp>
        <p:nvSpPr>
          <p:cNvPr id="376" name="Google Shape;376;p13"/>
          <p:cNvSpPr/>
          <p:nvPr/>
        </p:nvSpPr>
        <p:spPr>
          <a:xfrm>
            <a:off x="2170799" y="1160554"/>
            <a:ext cx="670563" cy="67056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13">
              <a:alphaModFix/>
            </a:blip>
            <a:stretch>
              <a:fillRect l="-37716" r="-37765" b="-1343"/>
            </a:stretch>
          </a:blipFill>
          <a:ln>
            <a:noFill/>
          </a:ln>
        </p:spPr>
        <p:txBody>
          <a:bodyPr spcFirstLastPara="1" wrap="square" lIns="60950" tIns="60950" rIns="60950" bIns="60950" anchor="ctr" anchorCtr="0">
            <a:noAutofit/>
          </a:bodyPr>
          <a:lstStyle/>
          <a:p>
            <a:endParaRPr sz="1200"/>
          </a:p>
        </p:txBody>
      </p:sp>
      <p:sp>
        <p:nvSpPr>
          <p:cNvPr id="377" name="Google Shape;377;p13"/>
          <p:cNvSpPr/>
          <p:nvPr/>
        </p:nvSpPr>
        <p:spPr>
          <a:xfrm>
            <a:off x="5695437" y="1179155"/>
            <a:ext cx="618564" cy="618562"/>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14">
              <a:alphaModFix/>
            </a:blip>
            <a:stretch>
              <a:fillRect l="-2428" t="-5319" r="-2503" b="-8736"/>
            </a:stretch>
          </a:blipFill>
          <a:ln>
            <a:noFill/>
          </a:ln>
        </p:spPr>
        <p:txBody>
          <a:bodyPr spcFirstLastPara="1" wrap="square" lIns="60950" tIns="60950" rIns="60950" bIns="60950" anchor="ctr" anchorCtr="0">
            <a:noAutofit/>
          </a:bodyPr>
          <a:lstStyle/>
          <a:p>
            <a:endParaRPr sz="1200"/>
          </a:p>
        </p:txBody>
      </p:sp>
      <p:sp>
        <p:nvSpPr>
          <p:cNvPr id="26" name="Rectangle 25">
            <a:extLst>
              <a:ext uri="{FF2B5EF4-FFF2-40B4-BE49-F238E27FC236}">
                <a16:creationId xmlns:a16="http://schemas.microsoft.com/office/drawing/2014/main" id="{66E36953-516D-4A14-A94D-991230B1BFFB}"/>
              </a:ext>
            </a:extLst>
          </p:cNvPr>
          <p:cNvSpPr/>
          <p:nvPr/>
        </p:nvSpPr>
        <p:spPr>
          <a:xfrm rot="3456865">
            <a:off x="410598" y="-521026"/>
            <a:ext cx="1723384" cy="2611453"/>
          </a:xfrm>
          <a:prstGeom prst="rect">
            <a:avLst/>
          </a:prstGeom>
          <a:blipFill dpi="0" rotWithShape="1">
            <a:blip r:embed="rId1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35EE921-1BD8-4F68-B900-21AC675A51DF}"/>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510182" y="1934196"/>
            <a:ext cx="3429000" cy="3429000"/>
          </a:xfrm>
          <a:prstGeom prst="rect">
            <a:avLst/>
          </a:prstGeom>
        </p:spPr>
      </p:pic>
    </p:spTree>
    <p:extLst>
      <p:ext uri="{BB962C8B-B14F-4D97-AF65-F5344CB8AC3E}">
        <p14:creationId xmlns:p14="http://schemas.microsoft.com/office/powerpoint/2010/main" val="749549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71">
                                            <p:txEl>
                                              <p:pRg st="0" end="0"/>
                                            </p:txEl>
                                          </p:spTgt>
                                        </p:tgtEl>
                                        <p:attrNameLst>
                                          <p:attrName>style.visibility</p:attrName>
                                        </p:attrNameLst>
                                      </p:cBhvr>
                                      <p:to>
                                        <p:strVal val="visible"/>
                                      </p:to>
                                    </p:set>
                                    <p:animEffect transition="in" filter="barn(inVertical)">
                                      <p:cBhvr>
                                        <p:cTn id="7" dur="500"/>
                                        <p:tgtEl>
                                          <p:spTgt spid="3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74">
                                            <p:txEl>
                                              <p:pRg st="0" end="0"/>
                                            </p:txEl>
                                          </p:spTgt>
                                        </p:tgtEl>
                                        <p:attrNameLst>
                                          <p:attrName>style.visibility</p:attrName>
                                        </p:attrNameLst>
                                      </p:cBhvr>
                                      <p:to>
                                        <p:strVal val="visible"/>
                                      </p:to>
                                    </p:set>
                                    <p:animEffect transition="in" filter="barn(inVertical)">
                                      <p:cBhvr>
                                        <p:cTn id="12" dur="500"/>
                                        <p:tgtEl>
                                          <p:spTgt spid="37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75">
                                            <p:txEl>
                                              <p:pRg st="0" end="0"/>
                                            </p:txEl>
                                          </p:spTgt>
                                        </p:tgtEl>
                                        <p:attrNameLst>
                                          <p:attrName>style.visibility</p:attrName>
                                        </p:attrNameLst>
                                      </p:cBhvr>
                                      <p:to>
                                        <p:strVal val="visible"/>
                                      </p:to>
                                    </p:set>
                                    <p:animEffect transition="in" filter="barn(inVertical)">
                                      <p:cBhvr>
                                        <p:cTn id="17" dur="500"/>
                                        <p:tgtEl>
                                          <p:spTgt spid="37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57"/>
                                        </p:tgtEl>
                                        <p:attrNameLst>
                                          <p:attrName>style.visibility</p:attrName>
                                        </p:attrNameLst>
                                      </p:cBhvr>
                                      <p:to>
                                        <p:strVal val="visible"/>
                                      </p:to>
                                    </p:set>
                                    <p:animEffect transition="in" filter="wipe(down)">
                                      <p:cBhvr>
                                        <p:cTn id="22" dur="500"/>
                                        <p:tgtEl>
                                          <p:spTgt spid="35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62"/>
                                        </p:tgtEl>
                                        <p:attrNameLst>
                                          <p:attrName>style.visibility</p:attrName>
                                        </p:attrNameLst>
                                      </p:cBhvr>
                                      <p:to>
                                        <p:strVal val="visible"/>
                                      </p:to>
                                    </p:set>
                                    <p:animEffect transition="in" filter="wipe(down)">
                                      <p:cBhvr>
                                        <p:cTn id="27" dur="500"/>
                                        <p:tgtEl>
                                          <p:spTgt spid="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7" grpId="0" animBg="1"/>
      <p:bldP spid="36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pic>
        <p:nvPicPr>
          <p:cNvPr id="1389" name="Google Shape;1389;p49"/>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390" name="Google Shape;1390;p49"/>
          <p:cNvSpPr/>
          <p:nvPr/>
        </p:nvSpPr>
        <p:spPr>
          <a:xfrm>
            <a:off x="6351" y="35907"/>
            <a:ext cx="5625347" cy="6850700"/>
          </a:xfrm>
          <a:custGeom>
            <a:avLst/>
            <a:gdLst/>
            <a:ahLst/>
            <a:cxnLst/>
            <a:rect l="l" t="t" r="r" b="b"/>
            <a:pathLst>
              <a:path w="3227451" h="3930477" extrusionOk="0">
                <a:moveTo>
                  <a:pt x="0" y="0"/>
                </a:moveTo>
                <a:lnTo>
                  <a:pt x="3227451" y="0"/>
                </a:lnTo>
                <a:lnTo>
                  <a:pt x="3227451" y="3930477"/>
                </a:lnTo>
                <a:lnTo>
                  <a:pt x="0" y="3930477"/>
                </a:lnTo>
                <a:close/>
              </a:path>
            </a:pathLst>
          </a:custGeom>
          <a:solidFill>
            <a:srgbClr val="99B951">
              <a:alpha val="9803"/>
            </a:srgbClr>
          </a:solidFill>
          <a:ln>
            <a:noFill/>
          </a:ln>
        </p:spPr>
        <p:txBody>
          <a:bodyPr/>
          <a:lstStyle/>
          <a:p>
            <a:endParaRPr lang="en-US"/>
          </a:p>
        </p:txBody>
      </p:sp>
      <p:pic>
        <p:nvPicPr>
          <p:cNvPr id="1391" name="Google Shape;1391;p49"/>
          <p:cNvPicPr preferRelativeResize="0"/>
          <p:nvPr/>
        </p:nvPicPr>
        <p:blipFill rotWithShape="1">
          <a:blip r:embed="rId4">
            <a:alphaModFix amt="23000"/>
          </a:blip>
          <a:srcRect t="1529" r="50391" b="1529"/>
          <a:stretch/>
        </p:blipFill>
        <p:spPr>
          <a:xfrm rot="10408761">
            <a:off x="-417619" y="4905823"/>
            <a:ext cx="2885618" cy="4616861"/>
          </a:xfrm>
          <a:prstGeom prst="rect">
            <a:avLst/>
          </a:prstGeom>
          <a:noFill/>
          <a:ln>
            <a:noFill/>
          </a:ln>
        </p:spPr>
      </p:pic>
      <p:pic>
        <p:nvPicPr>
          <p:cNvPr id="1392" name="Google Shape;1392;p49"/>
          <p:cNvPicPr preferRelativeResize="0"/>
          <p:nvPr/>
        </p:nvPicPr>
        <p:blipFill rotWithShape="1">
          <a:blip r:embed="rId5">
            <a:alphaModFix amt="18000"/>
          </a:blip>
          <a:srcRect/>
          <a:stretch/>
        </p:blipFill>
        <p:spPr>
          <a:xfrm rot="10800000" flipH="1">
            <a:off x="8649707" y="3181830"/>
            <a:ext cx="3704777" cy="3704777"/>
          </a:xfrm>
          <a:prstGeom prst="rect">
            <a:avLst/>
          </a:prstGeom>
          <a:noFill/>
          <a:ln>
            <a:noFill/>
          </a:ln>
        </p:spPr>
      </p:pic>
      <p:sp>
        <p:nvSpPr>
          <p:cNvPr id="1393" name="Google Shape;1393;p49"/>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394" name="Google Shape;1394;p49"/>
          <p:cNvPicPr preferRelativeResize="0"/>
          <p:nvPr/>
        </p:nvPicPr>
        <p:blipFill rotWithShape="1">
          <a:blip r:embed="rId6">
            <a:alphaModFix amt="13000"/>
          </a:blip>
          <a:srcRect/>
          <a:stretch/>
        </p:blipFill>
        <p:spPr>
          <a:xfrm rot="10463476">
            <a:off x="9194094" y="-1094367"/>
            <a:ext cx="4448358" cy="3642093"/>
          </a:xfrm>
          <a:prstGeom prst="rect">
            <a:avLst/>
          </a:prstGeom>
          <a:noFill/>
          <a:ln>
            <a:noFill/>
          </a:ln>
        </p:spPr>
      </p:pic>
      <p:sp>
        <p:nvSpPr>
          <p:cNvPr id="1395" name="Google Shape;1395;p49"/>
          <p:cNvSpPr/>
          <p:nvPr/>
        </p:nvSpPr>
        <p:spPr>
          <a:xfrm>
            <a:off x="5834444" y="1426037"/>
            <a:ext cx="6072631" cy="911005"/>
          </a:xfrm>
          <a:custGeom>
            <a:avLst/>
            <a:gdLst/>
            <a:ahLst/>
            <a:cxnLst/>
            <a:rect l="l" t="t" r="r" b="b"/>
            <a:pathLst>
              <a:path w="10261650" h="1539433" extrusionOk="0">
                <a:moveTo>
                  <a:pt x="10137191" y="1539433"/>
                </a:moveTo>
                <a:lnTo>
                  <a:pt x="124460" y="1539433"/>
                </a:lnTo>
                <a:cubicBezTo>
                  <a:pt x="55880" y="1539433"/>
                  <a:pt x="0" y="1483553"/>
                  <a:pt x="0" y="1414973"/>
                </a:cubicBezTo>
                <a:lnTo>
                  <a:pt x="0" y="124460"/>
                </a:lnTo>
                <a:cubicBezTo>
                  <a:pt x="0" y="55880"/>
                  <a:pt x="55880" y="0"/>
                  <a:pt x="124460" y="0"/>
                </a:cubicBezTo>
                <a:lnTo>
                  <a:pt x="10137191" y="0"/>
                </a:lnTo>
                <a:cubicBezTo>
                  <a:pt x="10205770" y="0"/>
                  <a:pt x="10261650" y="55880"/>
                  <a:pt x="10261650" y="124460"/>
                </a:cubicBezTo>
                <a:lnTo>
                  <a:pt x="10261650" y="1414973"/>
                </a:lnTo>
                <a:cubicBezTo>
                  <a:pt x="10261650" y="1483553"/>
                  <a:pt x="10205770" y="1539433"/>
                  <a:pt x="10137191" y="1539433"/>
                </a:cubicBezTo>
                <a:close/>
              </a:path>
            </a:pathLst>
          </a:custGeom>
          <a:solidFill>
            <a:srgbClr val="20356D">
              <a:alpha val="21960"/>
            </a:srgbClr>
          </a:solidFill>
          <a:ln>
            <a:noFill/>
          </a:ln>
        </p:spPr>
        <p:txBody>
          <a:bodyPr spcFirstLastPara="1" wrap="square" lIns="60950" tIns="60950" rIns="60950" bIns="60950" anchor="ctr" anchorCtr="0">
            <a:noAutofit/>
          </a:bodyPr>
          <a:lstStyle/>
          <a:p>
            <a:endParaRPr sz="1200"/>
          </a:p>
        </p:txBody>
      </p:sp>
      <p:pic>
        <p:nvPicPr>
          <p:cNvPr id="1398" name="Google Shape;1398;p49"/>
          <p:cNvPicPr preferRelativeResize="0"/>
          <p:nvPr/>
        </p:nvPicPr>
        <p:blipFill rotWithShape="1">
          <a:blip r:embed="rId7">
            <a:alphaModFix amt="89000"/>
          </a:blip>
          <a:srcRect/>
          <a:stretch/>
        </p:blipFill>
        <p:spPr>
          <a:xfrm>
            <a:off x="5993235" y="1495119"/>
            <a:ext cx="516779" cy="516779"/>
          </a:xfrm>
          <a:prstGeom prst="rect">
            <a:avLst/>
          </a:prstGeom>
          <a:noFill/>
          <a:ln>
            <a:noFill/>
          </a:ln>
        </p:spPr>
      </p:pic>
      <p:sp>
        <p:nvSpPr>
          <p:cNvPr id="1402" name="Google Shape;1402;p49"/>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1403" name="Google Shape;1403;p49"/>
          <p:cNvSpPr txBox="1"/>
          <p:nvPr/>
        </p:nvSpPr>
        <p:spPr>
          <a:xfrm>
            <a:off x="9223732" y="-25400"/>
            <a:ext cx="2968268" cy="600164"/>
          </a:xfrm>
          <a:prstGeom prst="rect">
            <a:avLst/>
          </a:prstGeom>
          <a:noFill/>
          <a:ln>
            <a:noFill/>
          </a:ln>
        </p:spPr>
        <p:txBody>
          <a:bodyPr spcFirstLastPara="1" wrap="square" lIns="0" tIns="0" rIns="0" bIns="0" anchor="t" anchorCtr="0">
            <a:spAutoFit/>
          </a:bodyPr>
          <a:lstStyle/>
          <a:p>
            <a:pPr algn="ctr">
              <a:lnSpc>
                <a:spcPct val="130000"/>
              </a:lnSpc>
            </a:pPr>
            <a:r>
              <a:rPr lang="en-US" sz="3000" dirty="0">
                <a:solidFill>
                  <a:srgbClr val="242424"/>
                </a:solidFill>
                <a:latin typeface="Arial"/>
                <a:ea typeface="Arial"/>
                <a:cs typeface="Arial"/>
                <a:sym typeface="Arial"/>
              </a:rPr>
              <a:t>Methodology</a:t>
            </a:r>
            <a:endParaRPr sz="1200" dirty="0"/>
          </a:p>
        </p:txBody>
      </p:sp>
      <p:sp>
        <p:nvSpPr>
          <p:cNvPr id="1404" name="Google Shape;1404;p49"/>
          <p:cNvSpPr txBox="1"/>
          <p:nvPr/>
        </p:nvSpPr>
        <p:spPr>
          <a:xfrm>
            <a:off x="7202644" y="378460"/>
            <a:ext cx="4995706" cy="583173"/>
          </a:xfrm>
          <a:prstGeom prst="rect">
            <a:avLst/>
          </a:prstGeom>
          <a:noFill/>
          <a:ln>
            <a:noFill/>
          </a:ln>
        </p:spPr>
        <p:txBody>
          <a:bodyPr spcFirstLastPara="1" wrap="square" lIns="0" tIns="0" rIns="0" bIns="0" anchor="t" anchorCtr="0">
            <a:spAutoFit/>
          </a:bodyPr>
          <a:lstStyle/>
          <a:p>
            <a:pPr algn="ctr">
              <a:lnSpc>
                <a:spcPct val="130002"/>
              </a:lnSpc>
            </a:pPr>
            <a:r>
              <a:rPr lang="en-US" sz="2915" dirty="0">
                <a:solidFill>
                  <a:srgbClr val="242424"/>
                </a:solidFill>
                <a:latin typeface="Arial"/>
                <a:ea typeface="Arial"/>
                <a:cs typeface="Arial"/>
                <a:sym typeface="Arial"/>
              </a:rPr>
              <a:t>Completion of the project</a:t>
            </a:r>
            <a:endParaRPr sz="1200" dirty="0"/>
          </a:p>
        </p:txBody>
      </p:sp>
      <p:sp>
        <p:nvSpPr>
          <p:cNvPr id="1406" name="Google Shape;1406;p49"/>
          <p:cNvSpPr txBox="1"/>
          <p:nvPr/>
        </p:nvSpPr>
        <p:spPr>
          <a:xfrm>
            <a:off x="6717037" y="1546403"/>
            <a:ext cx="4686688" cy="780214"/>
          </a:xfrm>
          <a:prstGeom prst="rect">
            <a:avLst/>
          </a:prstGeom>
          <a:noFill/>
          <a:ln>
            <a:noFill/>
          </a:ln>
        </p:spPr>
        <p:txBody>
          <a:bodyPr spcFirstLastPara="1" wrap="square" lIns="0" tIns="0" rIns="0" bIns="0" anchor="t" anchorCtr="0">
            <a:spAutoFit/>
          </a:bodyPr>
          <a:lstStyle/>
          <a:p>
            <a:pPr>
              <a:lnSpc>
                <a:spcPct val="140022"/>
              </a:lnSpc>
            </a:pPr>
            <a:r>
              <a:rPr lang="en-US" sz="1811" dirty="0">
                <a:solidFill>
                  <a:srgbClr val="000000"/>
                </a:solidFill>
                <a:latin typeface="Open Sans"/>
                <a:ea typeface="Open Sans"/>
                <a:cs typeface="Open Sans"/>
                <a:sym typeface="Open Sans"/>
              </a:rPr>
              <a:t>Test Trained Model Architectures using validation data</a:t>
            </a:r>
            <a:endParaRPr sz="1200" dirty="0"/>
          </a:p>
        </p:txBody>
      </p:sp>
      <p:sp>
        <p:nvSpPr>
          <p:cNvPr id="1409" name="Google Shape;1409;p49"/>
          <p:cNvSpPr/>
          <p:nvPr/>
        </p:nvSpPr>
        <p:spPr>
          <a:xfrm>
            <a:off x="67386" y="373340"/>
            <a:ext cx="5428901" cy="911005"/>
          </a:xfrm>
          <a:custGeom>
            <a:avLst/>
            <a:gdLst/>
            <a:ahLst/>
            <a:cxnLst/>
            <a:rect l="l" t="t" r="r" b="b"/>
            <a:pathLst>
              <a:path w="9173863" h="1539433" extrusionOk="0">
                <a:moveTo>
                  <a:pt x="9049403" y="1539433"/>
                </a:moveTo>
                <a:lnTo>
                  <a:pt x="124460" y="1539433"/>
                </a:lnTo>
                <a:cubicBezTo>
                  <a:pt x="55880" y="1539433"/>
                  <a:pt x="0" y="1483553"/>
                  <a:pt x="0" y="1414973"/>
                </a:cubicBezTo>
                <a:lnTo>
                  <a:pt x="0" y="124460"/>
                </a:lnTo>
                <a:cubicBezTo>
                  <a:pt x="0" y="55880"/>
                  <a:pt x="55880" y="0"/>
                  <a:pt x="124460" y="0"/>
                </a:cubicBezTo>
                <a:lnTo>
                  <a:pt x="9049403" y="0"/>
                </a:lnTo>
                <a:cubicBezTo>
                  <a:pt x="9117983" y="0"/>
                  <a:pt x="9173863" y="55880"/>
                  <a:pt x="9173863" y="124460"/>
                </a:cubicBezTo>
                <a:lnTo>
                  <a:pt x="9173863" y="1414973"/>
                </a:lnTo>
                <a:cubicBezTo>
                  <a:pt x="9173863" y="1483553"/>
                  <a:pt x="9117983" y="1539433"/>
                  <a:pt x="9049403" y="1539433"/>
                </a:cubicBezTo>
                <a:close/>
              </a:path>
            </a:pathLst>
          </a:custGeom>
          <a:solidFill>
            <a:srgbClr val="99B951">
              <a:alpha val="21960"/>
            </a:srgbClr>
          </a:solidFill>
          <a:ln>
            <a:noFill/>
          </a:ln>
        </p:spPr>
        <p:txBody>
          <a:bodyPr spcFirstLastPara="1" wrap="square" lIns="60950" tIns="60950" rIns="60950" bIns="60950" anchor="ctr" anchorCtr="0">
            <a:noAutofit/>
          </a:bodyPr>
          <a:lstStyle/>
          <a:p>
            <a:endParaRPr sz="1200"/>
          </a:p>
        </p:txBody>
      </p:sp>
      <p:pic>
        <p:nvPicPr>
          <p:cNvPr id="1410" name="Google Shape;1410;p49"/>
          <p:cNvPicPr preferRelativeResize="0"/>
          <p:nvPr/>
        </p:nvPicPr>
        <p:blipFill rotWithShape="1">
          <a:blip r:embed="rId7">
            <a:alphaModFix/>
          </a:blip>
          <a:srcRect/>
          <a:stretch/>
        </p:blipFill>
        <p:spPr>
          <a:xfrm>
            <a:off x="187252" y="609100"/>
            <a:ext cx="516779" cy="516779"/>
          </a:xfrm>
          <a:prstGeom prst="rect">
            <a:avLst/>
          </a:prstGeom>
          <a:noFill/>
          <a:ln>
            <a:noFill/>
          </a:ln>
        </p:spPr>
      </p:pic>
      <p:sp>
        <p:nvSpPr>
          <p:cNvPr id="1411" name="Google Shape;1411;p49"/>
          <p:cNvSpPr txBox="1"/>
          <p:nvPr/>
        </p:nvSpPr>
        <p:spPr>
          <a:xfrm>
            <a:off x="938659" y="692373"/>
            <a:ext cx="4686688" cy="390107"/>
          </a:xfrm>
          <a:prstGeom prst="rect">
            <a:avLst/>
          </a:prstGeom>
          <a:noFill/>
          <a:ln>
            <a:noFill/>
          </a:ln>
        </p:spPr>
        <p:txBody>
          <a:bodyPr spcFirstLastPara="1" wrap="square" lIns="0" tIns="0" rIns="0" bIns="0" anchor="t" anchorCtr="0">
            <a:spAutoFit/>
          </a:bodyPr>
          <a:lstStyle/>
          <a:p>
            <a:pPr>
              <a:lnSpc>
                <a:spcPct val="140022"/>
              </a:lnSpc>
            </a:pPr>
            <a:r>
              <a:rPr lang="en-US" sz="1811" dirty="0">
                <a:solidFill>
                  <a:srgbClr val="000000"/>
                </a:solidFill>
                <a:latin typeface="Open Sans"/>
                <a:ea typeface="Open Sans"/>
                <a:cs typeface="Open Sans"/>
                <a:sym typeface="Open Sans"/>
              </a:rPr>
              <a:t>Data Collection</a:t>
            </a:r>
            <a:endParaRPr sz="1200" dirty="0"/>
          </a:p>
        </p:txBody>
      </p:sp>
      <p:sp>
        <p:nvSpPr>
          <p:cNvPr id="1412" name="Google Shape;1412;p49"/>
          <p:cNvSpPr/>
          <p:nvPr/>
        </p:nvSpPr>
        <p:spPr>
          <a:xfrm>
            <a:off x="67386" y="1466392"/>
            <a:ext cx="5428901" cy="911005"/>
          </a:xfrm>
          <a:custGeom>
            <a:avLst/>
            <a:gdLst/>
            <a:ahLst/>
            <a:cxnLst/>
            <a:rect l="l" t="t" r="r" b="b"/>
            <a:pathLst>
              <a:path w="9173863" h="1539433" extrusionOk="0">
                <a:moveTo>
                  <a:pt x="9049403" y="1539433"/>
                </a:moveTo>
                <a:lnTo>
                  <a:pt x="124460" y="1539433"/>
                </a:lnTo>
                <a:cubicBezTo>
                  <a:pt x="55880" y="1539433"/>
                  <a:pt x="0" y="1483553"/>
                  <a:pt x="0" y="1414973"/>
                </a:cubicBezTo>
                <a:lnTo>
                  <a:pt x="0" y="124460"/>
                </a:lnTo>
                <a:cubicBezTo>
                  <a:pt x="0" y="55880"/>
                  <a:pt x="55880" y="0"/>
                  <a:pt x="124460" y="0"/>
                </a:cubicBezTo>
                <a:lnTo>
                  <a:pt x="9049403" y="0"/>
                </a:lnTo>
                <a:cubicBezTo>
                  <a:pt x="9117983" y="0"/>
                  <a:pt x="9173863" y="55880"/>
                  <a:pt x="9173863" y="124460"/>
                </a:cubicBezTo>
                <a:lnTo>
                  <a:pt x="9173863" y="1414973"/>
                </a:lnTo>
                <a:cubicBezTo>
                  <a:pt x="9173863" y="1483553"/>
                  <a:pt x="9117983" y="1539433"/>
                  <a:pt x="9049403" y="1539433"/>
                </a:cubicBezTo>
                <a:close/>
              </a:path>
            </a:pathLst>
          </a:custGeom>
          <a:solidFill>
            <a:srgbClr val="20356D">
              <a:alpha val="21960"/>
            </a:srgbClr>
          </a:solidFill>
          <a:ln>
            <a:noFill/>
          </a:ln>
        </p:spPr>
        <p:txBody>
          <a:bodyPr spcFirstLastPara="1" wrap="square" lIns="60950" tIns="60950" rIns="60950" bIns="60950" anchor="ctr" anchorCtr="0">
            <a:noAutofit/>
          </a:bodyPr>
          <a:lstStyle/>
          <a:p>
            <a:endParaRPr sz="1200"/>
          </a:p>
        </p:txBody>
      </p:sp>
      <p:pic>
        <p:nvPicPr>
          <p:cNvPr id="1413" name="Google Shape;1413;p49"/>
          <p:cNvPicPr preferRelativeResize="0"/>
          <p:nvPr/>
        </p:nvPicPr>
        <p:blipFill rotWithShape="1">
          <a:blip r:embed="rId8">
            <a:alphaModFix/>
          </a:blip>
          <a:srcRect/>
          <a:stretch/>
        </p:blipFill>
        <p:spPr>
          <a:xfrm>
            <a:off x="169021" y="1663505"/>
            <a:ext cx="516779" cy="516779"/>
          </a:xfrm>
          <a:prstGeom prst="rect">
            <a:avLst/>
          </a:prstGeom>
          <a:noFill/>
          <a:ln>
            <a:noFill/>
          </a:ln>
        </p:spPr>
      </p:pic>
      <p:sp>
        <p:nvSpPr>
          <p:cNvPr id="1414" name="Google Shape;1414;p49"/>
          <p:cNvSpPr txBox="1"/>
          <p:nvPr/>
        </p:nvSpPr>
        <p:spPr>
          <a:xfrm>
            <a:off x="809599" y="1569380"/>
            <a:ext cx="4686688" cy="780214"/>
          </a:xfrm>
          <a:prstGeom prst="rect">
            <a:avLst/>
          </a:prstGeom>
          <a:noFill/>
          <a:ln>
            <a:noFill/>
          </a:ln>
        </p:spPr>
        <p:txBody>
          <a:bodyPr spcFirstLastPara="1" wrap="square" lIns="0" tIns="0" rIns="0" bIns="0" anchor="t" anchorCtr="0">
            <a:spAutoFit/>
          </a:bodyPr>
          <a:lstStyle/>
          <a:p>
            <a:pPr>
              <a:lnSpc>
                <a:spcPct val="140022"/>
              </a:lnSpc>
            </a:pPr>
            <a:r>
              <a:rPr lang="en-US" sz="1811" dirty="0">
                <a:solidFill>
                  <a:srgbClr val="000000"/>
                </a:solidFill>
                <a:latin typeface="Open Sans"/>
                <a:ea typeface="Open Sans"/>
                <a:cs typeface="Open Sans"/>
                <a:sym typeface="Open Sans"/>
              </a:rPr>
              <a:t>Data Pre Processing and Create Data Set With Data Augmentation</a:t>
            </a:r>
            <a:endParaRPr sz="1200" dirty="0"/>
          </a:p>
        </p:txBody>
      </p:sp>
      <p:sp>
        <p:nvSpPr>
          <p:cNvPr id="1415" name="Google Shape;1415;p49"/>
          <p:cNvSpPr/>
          <p:nvPr/>
        </p:nvSpPr>
        <p:spPr>
          <a:xfrm>
            <a:off x="129061" y="2581992"/>
            <a:ext cx="5367226" cy="911005"/>
          </a:xfrm>
          <a:custGeom>
            <a:avLst/>
            <a:gdLst/>
            <a:ahLst/>
            <a:cxnLst/>
            <a:rect l="l" t="t" r="r" b="b"/>
            <a:pathLst>
              <a:path w="9069643" h="1539433" extrusionOk="0">
                <a:moveTo>
                  <a:pt x="8945183" y="1539433"/>
                </a:moveTo>
                <a:lnTo>
                  <a:pt x="124460" y="1539433"/>
                </a:lnTo>
                <a:cubicBezTo>
                  <a:pt x="55880" y="1539433"/>
                  <a:pt x="0" y="1483553"/>
                  <a:pt x="0" y="1414973"/>
                </a:cubicBezTo>
                <a:lnTo>
                  <a:pt x="0" y="124460"/>
                </a:lnTo>
                <a:cubicBezTo>
                  <a:pt x="0" y="55880"/>
                  <a:pt x="55880" y="0"/>
                  <a:pt x="124460" y="0"/>
                </a:cubicBezTo>
                <a:lnTo>
                  <a:pt x="8945183" y="0"/>
                </a:lnTo>
                <a:cubicBezTo>
                  <a:pt x="9013763" y="0"/>
                  <a:pt x="9069643" y="55880"/>
                  <a:pt x="9069643" y="124460"/>
                </a:cubicBezTo>
                <a:lnTo>
                  <a:pt x="9069643" y="1414973"/>
                </a:lnTo>
                <a:cubicBezTo>
                  <a:pt x="9069643" y="1483553"/>
                  <a:pt x="9013763" y="1539433"/>
                  <a:pt x="8945183" y="1539433"/>
                </a:cubicBezTo>
                <a:close/>
              </a:path>
            </a:pathLst>
          </a:custGeom>
          <a:solidFill>
            <a:srgbClr val="8C52FF">
              <a:alpha val="21960"/>
            </a:srgbClr>
          </a:solidFill>
          <a:ln>
            <a:noFill/>
          </a:ln>
        </p:spPr>
        <p:txBody>
          <a:bodyPr spcFirstLastPara="1" wrap="square" lIns="60950" tIns="60950" rIns="60950" bIns="60950" anchor="ctr" anchorCtr="0">
            <a:noAutofit/>
          </a:bodyPr>
          <a:lstStyle/>
          <a:p>
            <a:endParaRPr sz="1200"/>
          </a:p>
        </p:txBody>
      </p:sp>
      <p:sp>
        <p:nvSpPr>
          <p:cNvPr id="1416" name="Google Shape;1416;p49"/>
          <p:cNvSpPr txBox="1"/>
          <p:nvPr/>
        </p:nvSpPr>
        <p:spPr>
          <a:xfrm>
            <a:off x="809599" y="2613596"/>
            <a:ext cx="4686688" cy="1083951"/>
          </a:xfrm>
          <a:prstGeom prst="rect">
            <a:avLst/>
          </a:prstGeom>
          <a:noFill/>
          <a:ln>
            <a:noFill/>
          </a:ln>
        </p:spPr>
        <p:txBody>
          <a:bodyPr spcFirstLastPara="1" wrap="square" lIns="0" tIns="0" rIns="0" bIns="0" anchor="t" anchorCtr="0">
            <a:spAutoFit/>
          </a:bodyPr>
          <a:lstStyle/>
          <a:p>
            <a:pPr>
              <a:lnSpc>
                <a:spcPct val="140023"/>
              </a:lnSpc>
            </a:pPr>
            <a:r>
              <a:rPr lang="en-US" sz="1677" dirty="0">
                <a:solidFill>
                  <a:srgbClr val="000000"/>
                </a:solidFill>
                <a:latin typeface="Open Sans"/>
                <a:ea typeface="Open Sans"/>
                <a:cs typeface="Open Sans"/>
                <a:sym typeface="Open Sans"/>
              </a:rPr>
              <a:t>Used transfer learning based Convolutional Neural Network(CNN) architectures for training models</a:t>
            </a:r>
            <a:endParaRPr sz="1200" dirty="0"/>
          </a:p>
        </p:txBody>
      </p:sp>
      <p:pic>
        <p:nvPicPr>
          <p:cNvPr id="1417" name="Google Shape;1417;p49"/>
          <p:cNvPicPr preferRelativeResize="0"/>
          <p:nvPr/>
        </p:nvPicPr>
        <p:blipFill rotWithShape="1">
          <a:blip r:embed="rId9">
            <a:alphaModFix/>
          </a:blip>
          <a:srcRect/>
          <a:stretch/>
        </p:blipFill>
        <p:spPr>
          <a:xfrm rot="-563187">
            <a:off x="205260" y="2840328"/>
            <a:ext cx="464037" cy="464037"/>
          </a:xfrm>
          <a:prstGeom prst="rect">
            <a:avLst/>
          </a:prstGeom>
          <a:noFill/>
          <a:ln>
            <a:noFill/>
          </a:ln>
        </p:spPr>
      </p:pic>
      <p:sp>
        <p:nvSpPr>
          <p:cNvPr id="1418" name="Google Shape;1418;p49"/>
          <p:cNvSpPr/>
          <p:nvPr/>
        </p:nvSpPr>
        <p:spPr>
          <a:xfrm>
            <a:off x="129061" y="3711651"/>
            <a:ext cx="5367226" cy="911005"/>
          </a:xfrm>
          <a:custGeom>
            <a:avLst/>
            <a:gdLst/>
            <a:ahLst/>
            <a:cxnLst/>
            <a:rect l="l" t="t" r="r" b="b"/>
            <a:pathLst>
              <a:path w="9069643" h="1539433" extrusionOk="0">
                <a:moveTo>
                  <a:pt x="8945183" y="1539433"/>
                </a:moveTo>
                <a:lnTo>
                  <a:pt x="124460" y="1539433"/>
                </a:lnTo>
                <a:cubicBezTo>
                  <a:pt x="55880" y="1539433"/>
                  <a:pt x="0" y="1483553"/>
                  <a:pt x="0" y="1414973"/>
                </a:cubicBezTo>
                <a:lnTo>
                  <a:pt x="0" y="124460"/>
                </a:lnTo>
                <a:cubicBezTo>
                  <a:pt x="0" y="55880"/>
                  <a:pt x="55880" y="0"/>
                  <a:pt x="124460" y="0"/>
                </a:cubicBezTo>
                <a:lnTo>
                  <a:pt x="8945183" y="0"/>
                </a:lnTo>
                <a:cubicBezTo>
                  <a:pt x="9013763" y="0"/>
                  <a:pt x="9069643" y="55880"/>
                  <a:pt x="9069643" y="124460"/>
                </a:cubicBezTo>
                <a:lnTo>
                  <a:pt x="9069643" y="1414973"/>
                </a:lnTo>
                <a:cubicBezTo>
                  <a:pt x="9069643" y="1483553"/>
                  <a:pt x="9013763" y="1539433"/>
                  <a:pt x="8945183" y="1539433"/>
                </a:cubicBezTo>
                <a:close/>
              </a:path>
            </a:pathLst>
          </a:custGeom>
          <a:solidFill>
            <a:srgbClr val="E45E5E">
              <a:alpha val="21960"/>
            </a:srgbClr>
          </a:solidFill>
          <a:ln>
            <a:noFill/>
          </a:ln>
        </p:spPr>
        <p:txBody>
          <a:bodyPr spcFirstLastPara="1" wrap="square" lIns="60950" tIns="60950" rIns="60950" bIns="60950" anchor="ctr" anchorCtr="0">
            <a:noAutofit/>
          </a:bodyPr>
          <a:lstStyle/>
          <a:p>
            <a:endParaRPr sz="1200"/>
          </a:p>
        </p:txBody>
      </p:sp>
      <p:sp>
        <p:nvSpPr>
          <p:cNvPr id="1419" name="Google Shape;1419;p49"/>
          <p:cNvSpPr txBox="1"/>
          <p:nvPr/>
        </p:nvSpPr>
        <p:spPr>
          <a:xfrm>
            <a:off x="738988" y="3708403"/>
            <a:ext cx="4686688" cy="1083951"/>
          </a:xfrm>
          <a:prstGeom prst="rect">
            <a:avLst/>
          </a:prstGeom>
          <a:noFill/>
          <a:ln>
            <a:noFill/>
          </a:ln>
        </p:spPr>
        <p:txBody>
          <a:bodyPr spcFirstLastPara="1" wrap="square" lIns="0" tIns="0" rIns="0" bIns="0" anchor="t" anchorCtr="0">
            <a:spAutoFit/>
          </a:bodyPr>
          <a:lstStyle/>
          <a:p>
            <a:pPr>
              <a:lnSpc>
                <a:spcPct val="140023"/>
              </a:lnSpc>
            </a:pPr>
            <a:r>
              <a:rPr lang="en-US" sz="1677" dirty="0">
                <a:solidFill>
                  <a:srgbClr val="000000"/>
                </a:solidFill>
                <a:latin typeface="Open Sans"/>
                <a:ea typeface="Open Sans"/>
                <a:cs typeface="Open Sans"/>
                <a:sym typeface="Open Sans"/>
              </a:rPr>
              <a:t>Data visualization and Tuning hyper-parameters and retrained models to select the best architecture</a:t>
            </a:r>
            <a:endParaRPr sz="1200" dirty="0"/>
          </a:p>
        </p:txBody>
      </p:sp>
      <p:pic>
        <p:nvPicPr>
          <p:cNvPr id="1420" name="Google Shape;1420;p49"/>
          <p:cNvPicPr preferRelativeResize="0"/>
          <p:nvPr/>
        </p:nvPicPr>
        <p:blipFill rotWithShape="1">
          <a:blip r:embed="rId10">
            <a:alphaModFix amt="83000"/>
          </a:blip>
          <a:srcRect/>
          <a:stretch/>
        </p:blipFill>
        <p:spPr>
          <a:xfrm>
            <a:off x="187252" y="3873806"/>
            <a:ext cx="586693" cy="586693"/>
          </a:xfrm>
          <a:prstGeom prst="rect">
            <a:avLst/>
          </a:prstGeom>
          <a:noFill/>
          <a:ln>
            <a:noFill/>
          </a:ln>
        </p:spPr>
      </p:pic>
      <p:sp>
        <p:nvSpPr>
          <p:cNvPr id="1424" name="Google Shape;1424;p49"/>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barn(inVertical)">
                                      <p:cBhvr>
                                        <p:cTn id="7" dur="500"/>
                                        <p:tgtEl>
                                          <p:spTgt spid="14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404">
                                            <p:txEl>
                                              <p:pRg st="0" end="0"/>
                                            </p:txEl>
                                          </p:spTgt>
                                        </p:tgtEl>
                                        <p:attrNameLst>
                                          <p:attrName>style.visibility</p:attrName>
                                        </p:attrNameLst>
                                      </p:cBhvr>
                                      <p:to>
                                        <p:strVal val="visible"/>
                                      </p:to>
                                    </p:set>
                                    <p:animEffect transition="in" filter="barn(inVertical)">
                                      <p:cBhvr>
                                        <p:cTn id="12" dur="500"/>
                                        <p:tgtEl>
                                          <p:spTgt spid="140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411">
                                            <p:txEl>
                                              <p:pRg st="0" end="0"/>
                                            </p:txEl>
                                          </p:spTgt>
                                        </p:tgtEl>
                                        <p:attrNameLst>
                                          <p:attrName>style.visibility</p:attrName>
                                        </p:attrNameLst>
                                      </p:cBhvr>
                                      <p:to>
                                        <p:strVal val="visible"/>
                                      </p:to>
                                    </p:set>
                                    <p:animEffect transition="in" filter="wipe(down)">
                                      <p:cBhvr>
                                        <p:cTn id="17" dur="500"/>
                                        <p:tgtEl>
                                          <p:spTgt spid="1411">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414">
                                            <p:txEl>
                                              <p:pRg st="0" end="0"/>
                                            </p:txEl>
                                          </p:spTgt>
                                        </p:tgtEl>
                                        <p:attrNameLst>
                                          <p:attrName>style.visibility</p:attrName>
                                        </p:attrNameLst>
                                      </p:cBhvr>
                                      <p:to>
                                        <p:strVal val="visible"/>
                                      </p:to>
                                    </p:set>
                                    <p:animEffect transition="in" filter="wipe(down)">
                                      <p:cBhvr>
                                        <p:cTn id="22" dur="500"/>
                                        <p:tgtEl>
                                          <p:spTgt spid="141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416">
                                            <p:txEl>
                                              <p:pRg st="0" end="0"/>
                                            </p:txEl>
                                          </p:spTgt>
                                        </p:tgtEl>
                                        <p:attrNameLst>
                                          <p:attrName>style.visibility</p:attrName>
                                        </p:attrNameLst>
                                      </p:cBhvr>
                                      <p:to>
                                        <p:strVal val="visible"/>
                                      </p:to>
                                    </p:set>
                                    <p:animEffect transition="in" filter="wipe(down)">
                                      <p:cBhvr>
                                        <p:cTn id="27" dur="500"/>
                                        <p:tgtEl>
                                          <p:spTgt spid="1416">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1419">
                                            <p:txEl>
                                              <p:pRg st="0" end="0"/>
                                            </p:txEl>
                                          </p:spTgt>
                                        </p:tgtEl>
                                        <p:attrNameLst>
                                          <p:attrName>style.visibility</p:attrName>
                                        </p:attrNameLst>
                                      </p:cBhvr>
                                      <p:to>
                                        <p:strVal val="visible"/>
                                      </p:to>
                                    </p:set>
                                    <p:animEffect transition="in" filter="circle(in)">
                                      <p:cBhvr>
                                        <p:cTn id="32" dur="2000"/>
                                        <p:tgtEl>
                                          <p:spTgt spid="1419">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1406">
                                            <p:txEl>
                                              <p:pRg st="0" end="0"/>
                                            </p:txEl>
                                          </p:spTgt>
                                        </p:tgtEl>
                                        <p:attrNameLst>
                                          <p:attrName>style.visibility</p:attrName>
                                        </p:attrNameLst>
                                      </p:cBhvr>
                                      <p:to>
                                        <p:strVal val="visible"/>
                                      </p:to>
                                    </p:set>
                                    <p:animEffect transition="in" filter="wipe(down)">
                                      <p:cBhvr>
                                        <p:cTn id="37" dur="500"/>
                                        <p:tgtEl>
                                          <p:spTgt spid="140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p57"/>
          <p:cNvSpPr/>
          <p:nvPr/>
        </p:nvSpPr>
        <p:spPr>
          <a:xfrm>
            <a:off x="6769514" y="7300"/>
            <a:ext cx="5428837" cy="6850700"/>
          </a:xfrm>
          <a:custGeom>
            <a:avLst/>
            <a:gdLst/>
            <a:ahLst/>
            <a:cxnLst/>
            <a:rect l="l" t="t" r="r" b="b"/>
            <a:pathLst>
              <a:path w="3114706" h="3930477" extrusionOk="0">
                <a:moveTo>
                  <a:pt x="0" y="0"/>
                </a:moveTo>
                <a:lnTo>
                  <a:pt x="3114706" y="0"/>
                </a:lnTo>
                <a:lnTo>
                  <a:pt x="3114706" y="3930477"/>
                </a:lnTo>
                <a:lnTo>
                  <a:pt x="0" y="3930477"/>
                </a:lnTo>
                <a:close/>
              </a:path>
            </a:pathLst>
          </a:custGeom>
          <a:solidFill>
            <a:srgbClr val="FF914D">
              <a:alpha val="15294"/>
            </a:srgbClr>
          </a:solidFill>
          <a:ln>
            <a:noFill/>
          </a:ln>
        </p:spPr>
        <p:txBody>
          <a:bodyPr/>
          <a:lstStyle/>
          <a:p>
            <a:endParaRPr lang="en-US"/>
          </a:p>
        </p:txBody>
      </p:sp>
      <p:pic>
        <p:nvPicPr>
          <p:cNvPr id="1684" name="Google Shape;1684;p57"/>
          <p:cNvPicPr preferRelativeResize="0"/>
          <p:nvPr/>
        </p:nvPicPr>
        <p:blipFill rotWithShape="1">
          <a:blip r:embed="rId3">
            <a:alphaModFix amt="12000"/>
          </a:blip>
          <a:srcRect/>
          <a:stretch/>
        </p:blipFill>
        <p:spPr>
          <a:xfrm>
            <a:off x="-2027962" y="-944745"/>
            <a:ext cx="5232571" cy="4284167"/>
          </a:xfrm>
          <a:prstGeom prst="rect">
            <a:avLst/>
          </a:prstGeom>
          <a:noFill/>
          <a:ln>
            <a:noFill/>
          </a:ln>
        </p:spPr>
      </p:pic>
      <p:sp>
        <p:nvSpPr>
          <p:cNvPr id="1685" name="Google Shape;1685;p57"/>
          <p:cNvSpPr/>
          <p:nvPr/>
        </p:nvSpPr>
        <p:spPr>
          <a:xfrm>
            <a:off x="1" y="-612866"/>
            <a:ext cx="6763163" cy="6912066"/>
          </a:xfrm>
          <a:custGeom>
            <a:avLst/>
            <a:gdLst/>
            <a:ahLst/>
            <a:cxnLst/>
            <a:rect l="l" t="t" r="r" b="b"/>
            <a:pathLst>
              <a:path w="3880254" h="3965685" extrusionOk="0">
                <a:moveTo>
                  <a:pt x="0" y="0"/>
                </a:moveTo>
                <a:lnTo>
                  <a:pt x="3880254" y="0"/>
                </a:lnTo>
                <a:lnTo>
                  <a:pt x="3880254" y="3965685"/>
                </a:lnTo>
                <a:lnTo>
                  <a:pt x="0" y="3965685"/>
                </a:lnTo>
                <a:close/>
              </a:path>
            </a:pathLst>
          </a:custGeom>
          <a:solidFill>
            <a:srgbClr val="192954">
              <a:alpha val="22352"/>
            </a:srgbClr>
          </a:solidFill>
          <a:ln>
            <a:noFill/>
          </a:ln>
        </p:spPr>
        <p:txBody>
          <a:bodyPr/>
          <a:lstStyle/>
          <a:p>
            <a:endParaRPr lang="en-US"/>
          </a:p>
        </p:txBody>
      </p:sp>
      <p:sp>
        <p:nvSpPr>
          <p:cNvPr id="1686" name="Google Shape;1686;p57"/>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687" name="Google Shape;1687;p57"/>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sp>
        <p:nvSpPr>
          <p:cNvPr id="1688" name="Google Shape;1688;p57"/>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pic>
        <p:nvPicPr>
          <p:cNvPr id="1689" name="Google Shape;1689;p57"/>
          <p:cNvPicPr preferRelativeResize="0"/>
          <p:nvPr/>
        </p:nvPicPr>
        <p:blipFill rotWithShape="1">
          <a:blip r:embed="rId5">
            <a:alphaModFix amt="18000"/>
          </a:blip>
          <a:srcRect/>
          <a:stretch/>
        </p:blipFill>
        <p:spPr>
          <a:xfrm rot="10800000" flipH="1">
            <a:off x="8493575" y="3417109"/>
            <a:ext cx="3704776" cy="3428448"/>
          </a:xfrm>
          <a:prstGeom prst="rect">
            <a:avLst/>
          </a:prstGeom>
          <a:noFill/>
          <a:ln>
            <a:noFill/>
          </a:ln>
        </p:spPr>
      </p:pic>
      <p:sp>
        <p:nvSpPr>
          <p:cNvPr id="1692" name="Google Shape;1692;p57"/>
          <p:cNvSpPr txBox="1"/>
          <p:nvPr/>
        </p:nvSpPr>
        <p:spPr>
          <a:xfrm>
            <a:off x="7511145" y="178025"/>
            <a:ext cx="4541267" cy="489942"/>
          </a:xfrm>
          <a:prstGeom prst="rect">
            <a:avLst/>
          </a:prstGeom>
          <a:noFill/>
          <a:ln>
            <a:noFill/>
          </a:ln>
        </p:spPr>
        <p:txBody>
          <a:bodyPr spcFirstLastPara="1" wrap="square" lIns="0" tIns="0" rIns="0" bIns="0" anchor="t" anchorCtr="0">
            <a:spAutoFit/>
          </a:bodyPr>
          <a:lstStyle/>
          <a:p>
            <a:pPr algn="r">
              <a:lnSpc>
                <a:spcPct val="130002"/>
              </a:lnSpc>
            </a:pPr>
            <a:r>
              <a:rPr lang="en-US" sz="2449" dirty="0">
                <a:solidFill>
                  <a:srgbClr val="242424"/>
                </a:solidFill>
                <a:latin typeface="Arial"/>
                <a:ea typeface="Arial"/>
                <a:cs typeface="Arial"/>
                <a:sym typeface="Arial"/>
              </a:rPr>
              <a:t>Completion and Future works</a:t>
            </a:r>
            <a:endParaRPr sz="1200" dirty="0"/>
          </a:p>
        </p:txBody>
      </p:sp>
      <p:sp>
        <p:nvSpPr>
          <p:cNvPr id="1693" name="Google Shape;1693;p57"/>
          <p:cNvSpPr txBox="1"/>
          <p:nvPr/>
        </p:nvSpPr>
        <p:spPr>
          <a:xfrm>
            <a:off x="1536835" y="1521179"/>
            <a:ext cx="3953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Completion of the components</a:t>
            </a:r>
            <a:endParaRPr sz="1200" dirty="0"/>
          </a:p>
        </p:txBody>
      </p:sp>
      <p:sp>
        <p:nvSpPr>
          <p:cNvPr id="1694" name="Google Shape;1694;p57"/>
          <p:cNvSpPr txBox="1"/>
          <p:nvPr/>
        </p:nvSpPr>
        <p:spPr>
          <a:xfrm>
            <a:off x="8064497" y="864542"/>
            <a:ext cx="3191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Future Implementations</a:t>
            </a:r>
            <a:endParaRPr sz="1200" dirty="0"/>
          </a:p>
        </p:txBody>
      </p:sp>
      <p:pic>
        <p:nvPicPr>
          <p:cNvPr id="1695" name="Google Shape;1695;p57"/>
          <p:cNvPicPr preferRelativeResize="0"/>
          <p:nvPr/>
        </p:nvPicPr>
        <p:blipFill rotWithShape="1">
          <a:blip r:embed="rId6">
            <a:alphaModFix/>
          </a:blip>
          <a:srcRect/>
          <a:stretch/>
        </p:blipFill>
        <p:spPr>
          <a:xfrm>
            <a:off x="327225" y="3034549"/>
            <a:ext cx="522197" cy="522197"/>
          </a:xfrm>
          <a:prstGeom prst="rect">
            <a:avLst/>
          </a:prstGeom>
          <a:noFill/>
          <a:ln>
            <a:noFill/>
          </a:ln>
        </p:spPr>
      </p:pic>
      <p:pic>
        <p:nvPicPr>
          <p:cNvPr id="1696" name="Google Shape;1696;p57"/>
          <p:cNvPicPr preferRelativeResize="0"/>
          <p:nvPr/>
        </p:nvPicPr>
        <p:blipFill rotWithShape="1">
          <a:blip r:embed="rId7">
            <a:alphaModFix/>
          </a:blip>
          <a:srcRect/>
          <a:stretch/>
        </p:blipFill>
        <p:spPr>
          <a:xfrm>
            <a:off x="6897944" y="1730087"/>
            <a:ext cx="577294" cy="577294"/>
          </a:xfrm>
          <a:prstGeom prst="rect">
            <a:avLst/>
          </a:prstGeom>
          <a:noFill/>
          <a:ln>
            <a:noFill/>
          </a:ln>
        </p:spPr>
      </p:pic>
      <p:sp>
        <p:nvSpPr>
          <p:cNvPr id="1697" name="Google Shape;1697;p57"/>
          <p:cNvSpPr/>
          <p:nvPr/>
        </p:nvSpPr>
        <p:spPr>
          <a:xfrm>
            <a:off x="994332" y="2803639"/>
            <a:ext cx="5270397" cy="911005"/>
          </a:xfrm>
          <a:custGeom>
            <a:avLst/>
            <a:gdLst/>
            <a:ahLst/>
            <a:cxnLst/>
            <a:rect l="l" t="t" r="r" b="b"/>
            <a:pathLst>
              <a:path w="8906020" h="1539433" extrusionOk="0">
                <a:moveTo>
                  <a:pt x="8781560" y="1539433"/>
                </a:moveTo>
                <a:lnTo>
                  <a:pt x="124460" y="1539433"/>
                </a:lnTo>
                <a:cubicBezTo>
                  <a:pt x="55880" y="1539433"/>
                  <a:pt x="0" y="1483553"/>
                  <a:pt x="0" y="1414973"/>
                </a:cubicBezTo>
                <a:lnTo>
                  <a:pt x="0" y="124460"/>
                </a:lnTo>
                <a:cubicBezTo>
                  <a:pt x="0" y="55880"/>
                  <a:pt x="55880" y="0"/>
                  <a:pt x="124460" y="0"/>
                </a:cubicBezTo>
                <a:lnTo>
                  <a:pt x="8781560" y="0"/>
                </a:lnTo>
                <a:cubicBezTo>
                  <a:pt x="8850140" y="0"/>
                  <a:pt x="8906020" y="55880"/>
                  <a:pt x="8906020" y="124460"/>
                </a:cubicBezTo>
                <a:lnTo>
                  <a:pt x="8906020" y="1414973"/>
                </a:lnTo>
                <a:cubicBezTo>
                  <a:pt x="8906020" y="1483553"/>
                  <a:pt x="8850140" y="1539433"/>
                  <a:pt x="8781560" y="1539433"/>
                </a:cubicBezTo>
                <a:close/>
              </a:path>
            </a:pathLst>
          </a:custGeom>
          <a:solidFill>
            <a:srgbClr val="20356D">
              <a:alpha val="87450"/>
            </a:srgbClr>
          </a:solidFill>
          <a:ln>
            <a:noFill/>
          </a:ln>
        </p:spPr>
        <p:txBody>
          <a:bodyPr spcFirstLastPara="1" wrap="square" lIns="60950" tIns="60950" rIns="60950" bIns="60950" anchor="ctr" anchorCtr="0">
            <a:noAutofit/>
          </a:bodyPr>
          <a:lstStyle/>
          <a:p>
            <a:endParaRPr sz="1200"/>
          </a:p>
        </p:txBody>
      </p:sp>
      <p:sp>
        <p:nvSpPr>
          <p:cNvPr id="1698" name="Google Shape;1698;p57"/>
          <p:cNvSpPr txBox="1"/>
          <p:nvPr/>
        </p:nvSpPr>
        <p:spPr>
          <a:xfrm>
            <a:off x="1142629" y="2866052"/>
            <a:ext cx="5231521" cy="775597"/>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Developed and trained a specialized machine learning model for diagnosing diseases in bean leaves.</a:t>
            </a:r>
            <a:endParaRPr sz="1200" dirty="0">
              <a:solidFill>
                <a:schemeClr val="bg1"/>
              </a:solidFill>
            </a:endParaRPr>
          </a:p>
        </p:txBody>
      </p:sp>
      <p:sp>
        <p:nvSpPr>
          <p:cNvPr id="1706" name="Google Shape;1706;p57"/>
          <p:cNvSpPr/>
          <p:nvPr/>
        </p:nvSpPr>
        <p:spPr>
          <a:xfrm>
            <a:off x="7584659" y="1612336"/>
            <a:ext cx="4274431" cy="2041111"/>
          </a:xfrm>
          <a:custGeom>
            <a:avLst/>
            <a:gdLst/>
            <a:ahLst/>
            <a:cxnLst/>
            <a:rect l="l" t="t" r="r" b="b"/>
            <a:pathLst>
              <a:path w="7223017" h="1539433" extrusionOk="0">
                <a:moveTo>
                  <a:pt x="7098557" y="1539433"/>
                </a:moveTo>
                <a:lnTo>
                  <a:pt x="124460" y="1539433"/>
                </a:lnTo>
                <a:cubicBezTo>
                  <a:pt x="55880" y="1539433"/>
                  <a:pt x="0" y="1483553"/>
                  <a:pt x="0" y="1414973"/>
                </a:cubicBezTo>
                <a:lnTo>
                  <a:pt x="0" y="124460"/>
                </a:lnTo>
                <a:cubicBezTo>
                  <a:pt x="0" y="55880"/>
                  <a:pt x="55880" y="0"/>
                  <a:pt x="124460" y="0"/>
                </a:cubicBezTo>
                <a:lnTo>
                  <a:pt x="7098557" y="0"/>
                </a:lnTo>
                <a:cubicBezTo>
                  <a:pt x="7167138" y="0"/>
                  <a:pt x="7223017" y="55880"/>
                  <a:pt x="7223017" y="124460"/>
                </a:cubicBezTo>
                <a:lnTo>
                  <a:pt x="7223017" y="1414973"/>
                </a:lnTo>
                <a:cubicBezTo>
                  <a:pt x="7223017" y="1483553"/>
                  <a:pt x="7167138" y="1539433"/>
                  <a:pt x="7098557" y="1539433"/>
                </a:cubicBezTo>
                <a:close/>
              </a:path>
            </a:pathLst>
          </a:custGeom>
          <a:solidFill>
            <a:srgbClr val="627DC2">
              <a:alpha val="87450"/>
            </a:srgbClr>
          </a:solidFill>
          <a:ln>
            <a:noFill/>
          </a:ln>
        </p:spPr>
        <p:txBody>
          <a:bodyPr spcFirstLastPara="1" wrap="square" lIns="60950" tIns="60950" rIns="60950" bIns="60950" anchor="ctr" anchorCtr="0">
            <a:noAutofit/>
          </a:bodyPr>
          <a:lstStyle/>
          <a:p>
            <a:endParaRPr sz="1200"/>
          </a:p>
        </p:txBody>
      </p:sp>
      <p:sp>
        <p:nvSpPr>
          <p:cNvPr id="1707" name="Google Shape;1707;p57"/>
          <p:cNvSpPr txBox="1"/>
          <p:nvPr/>
        </p:nvSpPr>
        <p:spPr>
          <a:xfrm>
            <a:off x="7760934" y="1762526"/>
            <a:ext cx="3798419" cy="1551194"/>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Research and implement transfer learning techniques to adapt the model for different bean plant varieties and growing conditions.</a:t>
            </a:r>
            <a:endParaRPr sz="1200" dirty="0">
              <a:solidFill>
                <a:schemeClr val="bg1"/>
              </a:solidFill>
            </a:endParaRPr>
          </a:p>
        </p:txBody>
      </p:sp>
      <p:sp>
        <p:nvSpPr>
          <p:cNvPr id="1718" name="Google Shape;1718;p57"/>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692">
                                            <p:txEl>
                                              <p:pRg st="0" end="0"/>
                                            </p:txEl>
                                          </p:spTgt>
                                        </p:tgtEl>
                                        <p:attrNameLst>
                                          <p:attrName>style.visibility</p:attrName>
                                        </p:attrNameLst>
                                      </p:cBhvr>
                                      <p:to>
                                        <p:strVal val="visible"/>
                                      </p:to>
                                    </p:set>
                                    <p:animEffect transition="in" filter="barn(inVertical)">
                                      <p:cBhvr>
                                        <p:cTn id="7" dur="500"/>
                                        <p:tgtEl>
                                          <p:spTgt spid="16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693">
                                            <p:txEl>
                                              <p:pRg st="0" end="0"/>
                                            </p:txEl>
                                          </p:spTgt>
                                        </p:tgtEl>
                                        <p:attrNameLst>
                                          <p:attrName>style.visibility</p:attrName>
                                        </p:attrNameLst>
                                      </p:cBhvr>
                                      <p:to>
                                        <p:strVal val="visible"/>
                                      </p:to>
                                    </p:set>
                                    <p:animEffect transition="in" filter="wipe(down)">
                                      <p:cBhvr>
                                        <p:cTn id="12" dur="500"/>
                                        <p:tgtEl>
                                          <p:spTgt spid="169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694">
                                            <p:txEl>
                                              <p:pRg st="0" end="0"/>
                                            </p:txEl>
                                          </p:spTgt>
                                        </p:tgtEl>
                                        <p:attrNameLst>
                                          <p:attrName>style.visibility</p:attrName>
                                        </p:attrNameLst>
                                      </p:cBhvr>
                                      <p:to>
                                        <p:strVal val="visible"/>
                                      </p:to>
                                    </p:set>
                                    <p:animEffect transition="in" filter="wipe(down)">
                                      <p:cBhvr>
                                        <p:cTn id="17" dur="500"/>
                                        <p:tgtEl>
                                          <p:spTgt spid="169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697"/>
                                        </p:tgtEl>
                                        <p:attrNameLst>
                                          <p:attrName>style.visibility</p:attrName>
                                        </p:attrNameLst>
                                      </p:cBhvr>
                                      <p:to>
                                        <p:strVal val="visible"/>
                                      </p:to>
                                    </p:set>
                                    <p:animEffect transition="in" filter="wipe(down)">
                                      <p:cBhvr>
                                        <p:cTn id="22" dur="500"/>
                                        <p:tgtEl>
                                          <p:spTgt spid="169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706"/>
                                        </p:tgtEl>
                                        <p:attrNameLst>
                                          <p:attrName>style.visibility</p:attrName>
                                        </p:attrNameLst>
                                      </p:cBhvr>
                                      <p:to>
                                        <p:strVal val="visible"/>
                                      </p:to>
                                    </p:set>
                                    <p:animEffect transition="in" filter="wipe(down)">
                                      <p:cBhvr>
                                        <p:cTn id="27" dur="500"/>
                                        <p:tgtEl>
                                          <p:spTgt spid="17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7" grpId="0" animBg="1"/>
      <p:bldP spid="170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2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655" name="Google Shape;655;p2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656" name="Google Shape;656;p2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58" name="Google Shape;658;p21"/>
          <p:cNvSpPr/>
          <p:nvPr/>
        </p:nvSpPr>
        <p:spPr>
          <a:xfrm>
            <a:off x="7548132"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659" name="Google Shape;659;p21"/>
          <p:cNvSpPr/>
          <p:nvPr/>
        </p:nvSpPr>
        <p:spPr>
          <a:xfrm>
            <a:off x="2355999"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660" name="Google Shape;660;p2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661" name="Google Shape;661;p21"/>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663" name="Google Shape;663;p21"/>
          <p:cNvSpPr txBox="1"/>
          <p:nvPr/>
        </p:nvSpPr>
        <p:spPr>
          <a:xfrm>
            <a:off x="2574284" y="1430085"/>
            <a:ext cx="2862199" cy="349648"/>
          </a:xfrm>
          <a:prstGeom prst="rect">
            <a:avLst/>
          </a:prstGeom>
          <a:noFill/>
          <a:ln>
            <a:noFill/>
          </a:ln>
        </p:spPr>
        <p:txBody>
          <a:bodyPr spcFirstLastPara="1" wrap="square" lIns="0" tIns="0" rIns="0" bIns="0" anchor="t" anchorCtr="0">
            <a:spAutoFit/>
          </a:bodyPr>
          <a:lstStyle/>
          <a:p>
            <a:pPr algn="ctr">
              <a:lnSpc>
                <a:spcPct val="140000"/>
              </a:lnSpc>
            </a:pPr>
            <a:r>
              <a:rPr lang="en-US" sz="1623" b="1" u="sng" dirty="0">
                <a:solidFill>
                  <a:srgbClr val="FFFFFF"/>
                </a:solidFill>
                <a:latin typeface="Open Sans"/>
                <a:ea typeface="Open Sans"/>
                <a:cs typeface="Open Sans"/>
                <a:sym typeface="Open Sans"/>
              </a:rPr>
              <a:t>Functional Requirements</a:t>
            </a:r>
            <a:endParaRPr sz="1200" u="sng" dirty="0"/>
          </a:p>
        </p:txBody>
      </p:sp>
      <p:sp>
        <p:nvSpPr>
          <p:cNvPr id="664" name="Google Shape;664;p21"/>
          <p:cNvSpPr txBox="1"/>
          <p:nvPr/>
        </p:nvSpPr>
        <p:spPr>
          <a:xfrm>
            <a:off x="7628805" y="1395888"/>
            <a:ext cx="3121017" cy="357470"/>
          </a:xfrm>
          <a:prstGeom prst="rect">
            <a:avLst/>
          </a:prstGeom>
          <a:noFill/>
          <a:ln>
            <a:noFill/>
          </a:ln>
        </p:spPr>
        <p:txBody>
          <a:bodyPr spcFirstLastPara="1" wrap="square" lIns="0" tIns="0" rIns="0" bIns="0" anchor="t" anchorCtr="0">
            <a:spAutoFit/>
          </a:bodyPr>
          <a:lstStyle/>
          <a:p>
            <a:pPr algn="ctr">
              <a:lnSpc>
                <a:spcPct val="139991"/>
              </a:lnSpc>
            </a:pPr>
            <a:r>
              <a:rPr lang="en-US" sz="1659" b="1" u="sng" dirty="0">
                <a:solidFill>
                  <a:srgbClr val="FFFFFF"/>
                </a:solidFill>
                <a:latin typeface="Open Sans"/>
                <a:ea typeface="Open Sans"/>
                <a:cs typeface="Open Sans"/>
                <a:sym typeface="Open Sans"/>
              </a:rPr>
              <a:t>Non-Functional Requirements</a:t>
            </a:r>
            <a:endParaRPr sz="1200" u="sng" dirty="0"/>
          </a:p>
        </p:txBody>
      </p:sp>
      <p:sp>
        <p:nvSpPr>
          <p:cNvPr id="665" name="Google Shape;665;p21"/>
          <p:cNvSpPr txBox="1"/>
          <p:nvPr/>
        </p:nvSpPr>
        <p:spPr>
          <a:xfrm>
            <a:off x="2636902" y="1898496"/>
            <a:ext cx="2710067" cy="4066113"/>
          </a:xfrm>
          <a:prstGeom prst="rect">
            <a:avLst/>
          </a:prstGeom>
          <a:noFill/>
          <a:ln>
            <a:noFill/>
          </a:ln>
        </p:spPr>
        <p:txBody>
          <a:bodyPr spcFirstLastPara="1" wrap="square" lIns="0" tIns="0" rIns="0" bIns="0" anchor="t" anchorCtr="0">
            <a:spAutoFit/>
          </a:bodyPr>
          <a:lstStyle/>
          <a:p>
            <a:pPr>
              <a:lnSpc>
                <a:spcPct val="197611"/>
              </a:lnSpc>
            </a:pPr>
            <a:endParaRPr sz="1200" dirty="0">
              <a:solidFill>
                <a:schemeClr val="bg1"/>
              </a:solidFill>
              <a:latin typeface="Calibri"/>
              <a:ea typeface="Calibri"/>
              <a:cs typeface="Calibri"/>
              <a:sym typeface="Calibri"/>
            </a:endParaRPr>
          </a:p>
          <a:p>
            <a:pPr marL="306624" lvl="1" indent="-153312">
              <a:lnSpc>
                <a:spcPct val="166995"/>
              </a:lnSpc>
              <a:buClr>
                <a:srgbClr val="FFFFFF"/>
              </a:buClr>
              <a:buSzPts val="2130"/>
              <a:buFont typeface="Arial"/>
              <a:buChar char="•"/>
            </a:pPr>
            <a:r>
              <a:rPr lang="en-US" b="1" dirty="0">
                <a:solidFill>
                  <a:schemeClr val="bg1"/>
                </a:solidFill>
              </a:rPr>
              <a:t>Advanced Image Preprocessing</a:t>
            </a:r>
            <a:r>
              <a:rPr lang="en-US" sz="1420" b="1" dirty="0">
                <a:solidFill>
                  <a:schemeClr val="bg1"/>
                </a:solidFill>
                <a:latin typeface="Open Sans"/>
                <a:ea typeface="Open Sans"/>
                <a:cs typeface="Open Sans"/>
                <a:sym typeface="Open Sans"/>
              </a:rPr>
              <a:t>.</a:t>
            </a:r>
            <a:endParaRPr sz="1200" dirty="0">
              <a:solidFill>
                <a:schemeClr val="bg1"/>
              </a:solidFill>
            </a:endParaRPr>
          </a:p>
          <a:p>
            <a:pPr marL="306624" lvl="1" indent="-153312">
              <a:lnSpc>
                <a:spcPct val="166995"/>
              </a:lnSpc>
              <a:buClr>
                <a:srgbClr val="FFFFFF"/>
              </a:buClr>
              <a:buSzPts val="2130"/>
              <a:buFont typeface="Arial"/>
              <a:buChar char="•"/>
            </a:pPr>
            <a:r>
              <a:rPr lang="en-US" b="1" dirty="0">
                <a:solidFill>
                  <a:schemeClr val="bg1"/>
                </a:solidFill>
              </a:rPr>
              <a:t>Disease Classification Algorithm.</a:t>
            </a:r>
          </a:p>
          <a:p>
            <a:pPr marL="306624" lvl="1" indent="-153312">
              <a:lnSpc>
                <a:spcPct val="166995"/>
              </a:lnSpc>
              <a:buClr>
                <a:srgbClr val="FFFFFF"/>
              </a:buClr>
              <a:buSzPts val="2130"/>
              <a:buFont typeface="Arial"/>
              <a:buChar char="•"/>
            </a:pPr>
            <a:r>
              <a:rPr lang="en-US" b="1" dirty="0">
                <a:solidFill>
                  <a:schemeClr val="bg1"/>
                </a:solidFill>
              </a:rPr>
              <a:t>User-Friendly Interface for Diagnosis.</a:t>
            </a:r>
          </a:p>
          <a:p>
            <a:pPr marL="306624" lvl="1" indent="-153312">
              <a:lnSpc>
                <a:spcPct val="166995"/>
              </a:lnSpc>
              <a:buClr>
                <a:srgbClr val="FFFFFF"/>
              </a:buClr>
              <a:buSzPts val="2130"/>
              <a:buFont typeface="Arial"/>
              <a:buChar char="•"/>
            </a:pPr>
            <a:r>
              <a:rPr lang="en-US" b="1" dirty="0">
                <a:solidFill>
                  <a:schemeClr val="bg1"/>
                </a:solidFill>
              </a:rPr>
              <a:t>Integration with Backend Services.</a:t>
            </a:r>
            <a:endParaRPr sz="1200" dirty="0">
              <a:solidFill>
                <a:schemeClr val="bg1"/>
              </a:solidFill>
            </a:endParaRPr>
          </a:p>
        </p:txBody>
      </p:sp>
      <p:sp>
        <p:nvSpPr>
          <p:cNvPr id="666" name="Google Shape;666;p21"/>
          <p:cNvSpPr txBox="1"/>
          <p:nvPr/>
        </p:nvSpPr>
        <p:spPr>
          <a:xfrm>
            <a:off x="7689054" y="2275202"/>
            <a:ext cx="2945745" cy="1850250"/>
          </a:xfrm>
          <a:prstGeom prst="rect">
            <a:avLst/>
          </a:prstGeom>
          <a:noFill/>
          <a:ln>
            <a:noFill/>
          </a:ln>
        </p:spPr>
        <p:txBody>
          <a:bodyPr spcFirstLastPara="1" wrap="square" lIns="0" tIns="0" rIns="0" bIns="0" anchor="t" anchorCtr="0">
            <a:spAutoFit/>
          </a:bodyPr>
          <a:lstStyle/>
          <a:p>
            <a:pPr marL="309035" lvl="1" indent="-154518">
              <a:lnSpc>
                <a:spcPct val="167055"/>
              </a:lnSpc>
              <a:buClr>
                <a:srgbClr val="FFFFFF"/>
              </a:buClr>
              <a:buSzPts val="2146"/>
              <a:buFont typeface="Arial"/>
              <a:buChar char="•"/>
            </a:pPr>
            <a:r>
              <a:rPr lang="en-US" b="1" dirty="0">
                <a:solidFill>
                  <a:schemeClr val="bg1"/>
                </a:solidFill>
              </a:rPr>
              <a:t>Accuracy and Reliability</a:t>
            </a:r>
          </a:p>
          <a:p>
            <a:pPr marL="309035" lvl="1" indent="-154518">
              <a:lnSpc>
                <a:spcPct val="167055"/>
              </a:lnSpc>
              <a:buClr>
                <a:srgbClr val="FFFFFF"/>
              </a:buClr>
              <a:buSzPts val="2146"/>
              <a:buFont typeface="Arial"/>
              <a:buChar char="•"/>
            </a:pPr>
            <a:r>
              <a:rPr lang="en-US" b="1" dirty="0">
                <a:solidFill>
                  <a:schemeClr val="bg1"/>
                </a:solidFill>
              </a:rPr>
              <a:t>Scalability</a:t>
            </a:r>
          </a:p>
          <a:p>
            <a:pPr marL="309035" lvl="1" indent="-154518">
              <a:lnSpc>
                <a:spcPct val="167055"/>
              </a:lnSpc>
              <a:buClr>
                <a:srgbClr val="FFFFFF"/>
              </a:buClr>
              <a:buSzPts val="2146"/>
              <a:buFont typeface="Arial"/>
              <a:buChar char="•"/>
            </a:pPr>
            <a:r>
              <a:rPr lang="en-US" b="1" dirty="0">
                <a:solidFill>
                  <a:schemeClr val="bg1"/>
                </a:solidFill>
              </a:rPr>
              <a:t>Security</a:t>
            </a:r>
          </a:p>
          <a:p>
            <a:pPr marL="309035" lvl="1" indent="-154518">
              <a:lnSpc>
                <a:spcPct val="167055"/>
              </a:lnSpc>
              <a:buClr>
                <a:srgbClr val="FFFFFF"/>
              </a:buClr>
              <a:buSzPts val="2146"/>
              <a:buFont typeface="Arial"/>
              <a:buChar char="•"/>
            </a:pPr>
            <a:r>
              <a:rPr lang="en-US" b="1" dirty="0">
                <a:solidFill>
                  <a:schemeClr val="bg1"/>
                </a:solidFill>
              </a:rPr>
              <a:t>Response Time</a:t>
            </a:r>
            <a:endParaRPr sz="1200" dirty="0">
              <a:solidFill>
                <a:schemeClr val="bg1"/>
              </a:solidFill>
            </a:endParaRPr>
          </a:p>
        </p:txBody>
      </p:sp>
      <p:sp>
        <p:nvSpPr>
          <p:cNvPr id="667" name="Google Shape;667;p21"/>
          <p:cNvSpPr txBox="1"/>
          <p:nvPr/>
        </p:nvSpPr>
        <p:spPr>
          <a:xfrm>
            <a:off x="980439" y="14535"/>
            <a:ext cx="11217912"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Functional, Non-Functional and Personnel Requirements</a:t>
            </a:r>
            <a:endParaRPr sz="1200" dirty="0"/>
          </a:p>
        </p:txBody>
      </p:sp>
      <p:sp>
        <p:nvSpPr>
          <p:cNvPr id="17" name="Rectangle 16">
            <a:extLst>
              <a:ext uri="{FF2B5EF4-FFF2-40B4-BE49-F238E27FC236}">
                <a16:creationId xmlns:a16="http://schemas.microsoft.com/office/drawing/2014/main" id="{93093686-F54E-4C58-925B-9B329AE23016}"/>
              </a:ext>
            </a:extLst>
          </p:cNvPr>
          <p:cNvSpPr/>
          <p:nvPr/>
        </p:nvSpPr>
        <p:spPr>
          <a:xfrm rot="18992031">
            <a:off x="181106" y="-438794"/>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150D11F-AAFF-4962-85AA-96CE90A284D7}"/>
              </a:ext>
            </a:extLst>
          </p:cNvPr>
          <p:cNvSpPr/>
          <p:nvPr/>
        </p:nvSpPr>
        <p:spPr>
          <a:xfrm rot="19801990">
            <a:off x="11000202" y="630675"/>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7757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67">
                                            <p:txEl>
                                              <p:pRg st="0" end="0"/>
                                            </p:txEl>
                                          </p:spTgt>
                                        </p:tgtEl>
                                        <p:attrNameLst>
                                          <p:attrName>style.visibility</p:attrName>
                                        </p:attrNameLst>
                                      </p:cBhvr>
                                      <p:to>
                                        <p:strVal val="visible"/>
                                      </p:to>
                                    </p:set>
                                    <p:animEffect transition="in" filter="barn(inVertical)">
                                      <p:cBhvr>
                                        <p:cTn id="7" dur="500"/>
                                        <p:tgtEl>
                                          <p:spTgt spid="6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59"/>
                                        </p:tgtEl>
                                        <p:attrNameLst>
                                          <p:attrName>style.visibility</p:attrName>
                                        </p:attrNameLst>
                                      </p:cBhvr>
                                      <p:to>
                                        <p:strVal val="visible"/>
                                      </p:to>
                                    </p:set>
                                    <p:animEffect transition="in" filter="wipe(down)">
                                      <p:cBhvr>
                                        <p:cTn id="12" dur="500"/>
                                        <p:tgtEl>
                                          <p:spTgt spid="65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58"/>
                                        </p:tgtEl>
                                        <p:attrNameLst>
                                          <p:attrName>style.visibility</p:attrName>
                                        </p:attrNameLst>
                                      </p:cBhvr>
                                      <p:to>
                                        <p:strVal val="visible"/>
                                      </p:to>
                                    </p:set>
                                    <p:animEffect transition="in" filter="wipe(down)">
                                      <p:cBhvr>
                                        <p:cTn id="17" dur="500"/>
                                        <p:tgtEl>
                                          <p:spTgt spid="6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8" grpId="0" animBg="1"/>
      <p:bldP spid="65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681" name="Google Shape;681;p2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699" name="Google Shape;699;p22"/>
          <p:cNvSpPr txBox="1"/>
          <p:nvPr/>
        </p:nvSpPr>
        <p:spPr>
          <a:xfrm>
            <a:off x="1589519" y="36002"/>
            <a:ext cx="7933436" cy="907236"/>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Model</a:t>
            </a:r>
          </a:p>
          <a:p>
            <a:pPr algn="ctr">
              <a:lnSpc>
                <a:spcPct val="130007"/>
              </a:lnSpc>
            </a:pPr>
            <a:endParaRPr sz="1200" dirty="0"/>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pic>
        <p:nvPicPr>
          <p:cNvPr id="4" name="Picture 3" descr="A screenshot of a computer program&#10;&#10;Description automatically generated">
            <a:extLst>
              <a:ext uri="{FF2B5EF4-FFF2-40B4-BE49-F238E27FC236}">
                <a16:creationId xmlns:a16="http://schemas.microsoft.com/office/drawing/2014/main" id="{DCC9C142-4F60-AD25-71E6-CDAAEBD84D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5424" y="774261"/>
            <a:ext cx="10351439" cy="5038748"/>
          </a:xfrm>
          <a:prstGeom prst="rect">
            <a:avLst/>
          </a:prstGeom>
        </p:spPr>
      </p:pic>
    </p:spTree>
    <p:extLst>
      <p:ext uri="{BB962C8B-B14F-4D97-AF65-F5344CB8AC3E}">
        <p14:creationId xmlns:p14="http://schemas.microsoft.com/office/powerpoint/2010/main" val="3899961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99">
                                            <p:txEl>
                                              <p:pRg st="0" end="0"/>
                                            </p:txEl>
                                          </p:spTgt>
                                        </p:tgtEl>
                                        <p:attrNameLst>
                                          <p:attrName>style.visibility</p:attrName>
                                        </p:attrNameLst>
                                      </p:cBhvr>
                                      <p:to>
                                        <p:strVal val="visible"/>
                                      </p:to>
                                    </p:set>
                                    <p:animEffect transition="in" filter="barn(inVertical)">
                                      <p:cBhvr>
                                        <p:cTn id="7" dur="500"/>
                                        <p:tgtEl>
                                          <p:spTgt spid="6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9DF42D-FB77-6E02-F5AC-06C27C74AD77}"/>
              </a:ext>
            </a:extLst>
          </p:cNvPr>
          <p:cNvSpPr txBox="1"/>
          <p:nvPr/>
        </p:nvSpPr>
        <p:spPr>
          <a:xfrm>
            <a:off x="3048838" y="0"/>
            <a:ext cx="6094324" cy="952633"/>
          </a:xfrm>
          <a:prstGeom prst="rect">
            <a:avLst/>
          </a:prstGeom>
          <a:noFill/>
        </p:spPr>
        <p:txBody>
          <a:bodyPr wrap="square">
            <a:spAutoFit/>
          </a:bodyPr>
          <a:lstStyle/>
          <a:p>
            <a:pPr algn="ctr">
              <a:lnSpc>
                <a:spcPct val="130007"/>
              </a:lnSpc>
            </a:pPr>
            <a:r>
              <a:rPr lang="en-US" sz="4800" dirty="0" err="1">
                <a:solidFill>
                  <a:srgbClr val="242424"/>
                </a:solidFill>
                <a:latin typeface="Arial"/>
                <a:ea typeface="Arial"/>
                <a:cs typeface="Arial"/>
                <a:sym typeface="Arial"/>
              </a:rPr>
              <a:t>FrontEnd</a:t>
            </a:r>
            <a:endParaRPr lang="en-US" sz="4800" dirty="0">
              <a:solidFill>
                <a:srgbClr val="242424"/>
              </a:solidFill>
              <a:latin typeface="Arial"/>
              <a:ea typeface="Arial"/>
              <a:cs typeface="Arial"/>
              <a:sym typeface="Arial"/>
            </a:endParaRPr>
          </a:p>
        </p:txBody>
      </p:sp>
      <p:pic>
        <p:nvPicPr>
          <p:cNvPr id="5" name="Picture 4" descr="A computer screen with a computer screen&#10;&#10;Description automatically generated">
            <a:extLst>
              <a:ext uri="{FF2B5EF4-FFF2-40B4-BE49-F238E27FC236}">
                <a16:creationId xmlns:a16="http://schemas.microsoft.com/office/drawing/2014/main" id="{9FC9D15E-FCFC-197C-4548-68942A8B1C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05" y="1050170"/>
            <a:ext cx="11323673" cy="5807830"/>
          </a:xfrm>
          <a:prstGeom prst="rect">
            <a:avLst/>
          </a:prstGeom>
        </p:spPr>
      </p:pic>
    </p:spTree>
    <p:extLst>
      <p:ext uri="{BB962C8B-B14F-4D97-AF65-F5344CB8AC3E}">
        <p14:creationId xmlns:p14="http://schemas.microsoft.com/office/powerpoint/2010/main" val="2280219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7" name="Rectangle 6">
            <a:extLst>
              <a:ext uri="{FF2B5EF4-FFF2-40B4-BE49-F238E27FC236}">
                <a16:creationId xmlns:a16="http://schemas.microsoft.com/office/drawing/2014/main" id="{7DE0ED9E-5268-4CB2-AB24-8F631DF13221}"/>
              </a:ext>
            </a:extLst>
          </p:cNvPr>
          <p:cNvSpPr/>
          <p:nvPr/>
        </p:nvSpPr>
        <p:spPr>
          <a:xfrm>
            <a:off x="8065436" y="196754"/>
            <a:ext cx="3861547" cy="2177163"/>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8"/>
          <p:cNvSpPr/>
          <p:nvPr/>
        </p:nvSpPr>
        <p:spPr>
          <a:xfrm rot="-2700000">
            <a:off x="566618" y="-1271568"/>
            <a:ext cx="5233488" cy="11963545"/>
          </a:xfrm>
          <a:custGeom>
            <a:avLst/>
            <a:gdLst/>
            <a:ahLst/>
            <a:cxnLst/>
            <a:rect l="l" t="t" r="r" b="b"/>
            <a:pathLst>
              <a:path w="2646940" h="6050800" extrusionOk="0">
                <a:moveTo>
                  <a:pt x="0" y="0"/>
                </a:moveTo>
                <a:lnTo>
                  <a:pt x="2646940" y="0"/>
                </a:lnTo>
                <a:lnTo>
                  <a:pt x="2646940" y="6050800"/>
                </a:lnTo>
                <a:lnTo>
                  <a:pt x="0" y="6050800"/>
                </a:lnTo>
                <a:close/>
              </a:path>
            </a:pathLst>
          </a:custGeom>
          <a:solidFill>
            <a:srgbClr val="99B951">
              <a:alpha val="57254"/>
            </a:srgbClr>
          </a:solidFill>
          <a:ln>
            <a:noFill/>
          </a:ln>
        </p:spPr>
        <p:txBody>
          <a:bodyPr/>
          <a:lstStyle/>
          <a:p>
            <a:endParaRPr lang="en-US"/>
          </a:p>
        </p:txBody>
      </p:sp>
      <p:pic>
        <p:nvPicPr>
          <p:cNvPr id="239" name="Google Shape;239;p8"/>
          <p:cNvPicPr preferRelativeResize="0"/>
          <p:nvPr/>
        </p:nvPicPr>
        <p:blipFill rotWithShape="1">
          <a:blip r:embed="rId4">
            <a:alphaModFix amt="27000"/>
          </a:blip>
          <a:srcRect t="23457" b="23457"/>
          <a:stretch/>
        </p:blipFill>
        <p:spPr>
          <a:xfrm>
            <a:off x="2303006" y="6343565"/>
            <a:ext cx="9888994" cy="566759"/>
          </a:xfrm>
          <a:prstGeom prst="rect">
            <a:avLst/>
          </a:prstGeom>
          <a:noFill/>
          <a:ln>
            <a:noFill/>
          </a:ln>
        </p:spPr>
      </p:pic>
      <p:sp>
        <p:nvSpPr>
          <p:cNvPr id="241" name="Google Shape;241;p8"/>
          <p:cNvSpPr txBox="1"/>
          <p:nvPr/>
        </p:nvSpPr>
        <p:spPr>
          <a:xfrm>
            <a:off x="2611659" y="6475035"/>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sz="1200" dirty="0"/>
          </a:p>
        </p:txBody>
      </p:sp>
      <p:pic>
        <p:nvPicPr>
          <p:cNvPr id="242" name="Google Shape;242;p8"/>
          <p:cNvPicPr preferRelativeResize="0"/>
          <p:nvPr/>
        </p:nvPicPr>
        <p:blipFill rotWithShape="1">
          <a:blip r:embed="rId5">
            <a:alphaModFix/>
          </a:blip>
          <a:srcRect/>
          <a:stretch/>
        </p:blipFill>
        <p:spPr>
          <a:xfrm rot="10800000">
            <a:off x="0" y="4710205"/>
            <a:ext cx="2147795" cy="2147795"/>
          </a:xfrm>
          <a:prstGeom prst="rect">
            <a:avLst/>
          </a:prstGeom>
          <a:noFill/>
          <a:ln>
            <a:noFill/>
          </a:ln>
        </p:spPr>
      </p:pic>
      <p:pic>
        <p:nvPicPr>
          <p:cNvPr id="243" name="Google Shape;243;p8"/>
          <p:cNvPicPr preferRelativeResize="0"/>
          <p:nvPr/>
        </p:nvPicPr>
        <p:blipFill rotWithShape="1">
          <a:blip r:embed="rId6">
            <a:alphaModFix amt="71000"/>
          </a:blip>
          <a:srcRect r="36908"/>
          <a:stretch/>
        </p:blipFill>
        <p:spPr>
          <a:xfrm>
            <a:off x="83127" y="6270593"/>
            <a:ext cx="3128345" cy="587407"/>
          </a:xfrm>
          <a:prstGeom prst="rect">
            <a:avLst/>
          </a:prstGeom>
          <a:noFill/>
          <a:ln>
            <a:noFill/>
          </a:ln>
        </p:spPr>
      </p:pic>
      <p:sp>
        <p:nvSpPr>
          <p:cNvPr id="245" name="Google Shape;245;p8"/>
          <p:cNvSpPr txBox="1"/>
          <p:nvPr/>
        </p:nvSpPr>
        <p:spPr>
          <a:xfrm>
            <a:off x="2611659" y="4310660"/>
            <a:ext cx="7439915" cy="604333"/>
          </a:xfrm>
          <a:prstGeom prst="rect">
            <a:avLst/>
          </a:prstGeom>
          <a:noFill/>
          <a:ln>
            <a:noFill/>
          </a:ln>
        </p:spPr>
        <p:txBody>
          <a:bodyPr spcFirstLastPara="1" wrap="square" lIns="0" tIns="0" rIns="0" bIns="0" anchor="t" anchorCtr="0">
            <a:spAutoFit/>
          </a:bodyPr>
          <a:lstStyle/>
          <a:p>
            <a:pPr algn="ctr">
              <a:lnSpc>
                <a:spcPct val="130008"/>
              </a:lnSpc>
            </a:pPr>
            <a:r>
              <a:rPr lang="en-US" sz="3021" dirty="0">
                <a:solidFill>
                  <a:srgbClr val="242424"/>
                </a:solidFill>
                <a:latin typeface="Arial"/>
                <a:ea typeface="Arial"/>
                <a:cs typeface="Arial"/>
                <a:sym typeface="Arial"/>
              </a:rPr>
              <a:t>Specialization :Information Technology</a:t>
            </a:r>
            <a:endParaRPr sz="1200" dirty="0"/>
          </a:p>
        </p:txBody>
      </p:sp>
      <p:sp>
        <p:nvSpPr>
          <p:cNvPr id="246" name="Google Shape;246;p8"/>
          <p:cNvSpPr txBox="1"/>
          <p:nvPr/>
        </p:nvSpPr>
        <p:spPr>
          <a:xfrm>
            <a:off x="10051573" y="6552866"/>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248" name="Google Shape;248;p8"/>
          <p:cNvSpPr txBox="1"/>
          <p:nvPr/>
        </p:nvSpPr>
        <p:spPr>
          <a:xfrm>
            <a:off x="335280" y="3143623"/>
            <a:ext cx="12192001" cy="897810"/>
          </a:xfrm>
          <a:prstGeom prst="rect">
            <a:avLst/>
          </a:prstGeom>
          <a:noFill/>
          <a:ln>
            <a:noFill/>
          </a:ln>
        </p:spPr>
        <p:txBody>
          <a:bodyPr spcFirstLastPara="1" wrap="square" lIns="0" tIns="0" rIns="0" bIns="0" anchor="t" anchorCtr="0">
            <a:spAutoFit/>
          </a:bodyPr>
          <a:lstStyle/>
          <a:p>
            <a:pPr algn="ctr">
              <a:lnSpc>
                <a:spcPct val="130005"/>
              </a:lnSpc>
            </a:pPr>
            <a:r>
              <a:rPr lang="en-US" sz="4488" dirty="0">
                <a:solidFill>
                  <a:srgbClr val="242424"/>
                </a:solidFill>
                <a:latin typeface="Arial"/>
                <a:ea typeface="Arial"/>
                <a:cs typeface="Arial"/>
                <a:sym typeface="Arial"/>
              </a:rPr>
              <a:t>IT20119362 | </a:t>
            </a:r>
            <a:r>
              <a:rPr lang="en-US" sz="4488" dirty="0" err="1">
                <a:solidFill>
                  <a:srgbClr val="242424"/>
                </a:solidFill>
                <a:latin typeface="Arial"/>
                <a:ea typeface="Arial"/>
                <a:cs typeface="Arial"/>
                <a:sym typeface="Arial"/>
              </a:rPr>
              <a:t>Bandara</a:t>
            </a:r>
            <a:r>
              <a:rPr lang="en-US" sz="4488" dirty="0">
                <a:solidFill>
                  <a:srgbClr val="242424"/>
                </a:solidFill>
                <a:latin typeface="Arial"/>
                <a:ea typeface="Arial"/>
                <a:cs typeface="Arial"/>
                <a:sym typeface="Arial"/>
              </a:rPr>
              <a:t> </a:t>
            </a:r>
            <a:r>
              <a:rPr lang="en-US" sz="4488" dirty="0" err="1">
                <a:solidFill>
                  <a:srgbClr val="242424"/>
                </a:solidFill>
                <a:latin typeface="Arial"/>
                <a:ea typeface="Arial"/>
                <a:cs typeface="Arial"/>
                <a:sym typeface="Arial"/>
              </a:rPr>
              <a:t>Higgoda</a:t>
            </a:r>
            <a:r>
              <a:rPr lang="en-US" sz="4488" dirty="0">
                <a:solidFill>
                  <a:srgbClr val="242424"/>
                </a:solidFill>
                <a:latin typeface="Arial"/>
                <a:ea typeface="Arial"/>
                <a:cs typeface="Arial"/>
                <a:sym typeface="Arial"/>
              </a:rPr>
              <a:t> T.T.S</a:t>
            </a:r>
            <a:endParaRPr sz="1200" dirty="0"/>
          </a:p>
        </p:txBody>
      </p:sp>
      <p:pic>
        <p:nvPicPr>
          <p:cNvPr id="9" name="Picture 8">
            <a:extLst>
              <a:ext uri="{FF2B5EF4-FFF2-40B4-BE49-F238E27FC236}">
                <a16:creationId xmlns:a16="http://schemas.microsoft.com/office/drawing/2014/main" id="{1337B836-21E9-45D0-B8EE-3DB921D084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0264019">
            <a:off x="-418766" y="-112459"/>
            <a:ext cx="2860393" cy="4461915"/>
          </a:xfrm>
          <a:prstGeom prst="rect">
            <a:avLst/>
          </a:prstGeom>
        </p:spPr>
      </p:pic>
      <p:sp>
        <p:nvSpPr>
          <p:cNvPr id="13" name="Rectangle 12">
            <a:extLst>
              <a:ext uri="{FF2B5EF4-FFF2-40B4-BE49-F238E27FC236}">
                <a16:creationId xmlns:a16="http://schemas.microsoft.com/office/drawing/2014/main" id="{FB5E1FAF-9E2C-433E-9812-DAD2BE6E327F}"/>
              </a:ext>
            </a:extLst>
          </p:cNvPr>
          <p:cNvSpPr/>
          <p:nvPr/>
        </p:nvSpPr>
        <p:spPr>
          <a:xfrm rot="3456865">
            <a:off x="9653744" y="4478375"/>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24102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48">
                                            <p:txEl>
                                              <p:pRg st="0" end="0"/>
                                            </p:txEl>
                                          </p:spTgt>
                                        </p:tgtEl>
                                        <p:attrNameLst>
                                          <p:attrName>style.visibility</p:attrName>
                                        </p:attrNameLst>
                                      </p:cBhvr>
                                      <p:to>
                                        <p:strVal val="visible"/>
                                      </p:to>
                                    </p:set>
                                    <p:animEffect transition="in" filter="fade">
                                      <p:cBhvr>
                                        <p:cTn id="7" dur="1000"/>
                                        <p:tgtEl>
                                          <p:spTgt spid="248">
                                            <p:txEl>
                                              <p:pRg st="0" end="0"/>
                                            </p:txEl>
                                          </p:spTgt>
                                        </p:tgtEl>
                                      </p:cBhvr>
                                    </p:animEffect>
                                    <p:anim calcmode="lin" valueType="num">
                                      <p:cBhvr>
                                        <p:cTn id="8" dur="1000" fill="hold"/>
                                        <p:tgtEl>
                                          <p:spTgt spid="24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4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245">
                                            <p:txEl>
                                              <p:pRg st="0" end="0"/>
                                            </p:txEl>
                                          </p:spTgt>
                                        </p:tgtEl>
                                        <p:attrNameLst>
                                          <p:attrName>style.visibility</p:attrName>
                                        </p:attrNameLst>
                                      </p:cBhvr>
                                      <p:to>
                                        <p:strVal val="visible"/>
                                      </p:to>
                                    </p:set>
                                    <p:anim calcmode="lin" valueType="num">
                                      <p:cBhvr additive="base">
                                        <p:cTn id="14" dur="500" fill="hold"/>
                                        <p:tgtEl>
                                          <p:spTgt spid="245">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24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83"/>
        <p:cNvGrpSpPr/>
        <p:nvPr/>
      </p:nvGrpSpPr>
      <p:grpSpPr>
        <a:xfrm>
          <a:off x="0" y="0"/>
          <a:ext cx="0" cy="0"/>
          <a:chOff x="0" y="0"/>
          <a:chExt cx="0" cy="0"/>
        </a:xfrm>
      </p:grpSpPr>
      <p:sp>
        <p:nvSpPr>
          <p:cNvPr id="1784" name="Google Shape;1784;p61"/>
          <p:cNvSpPr txBox="1"/>
          <p:nvPr/>
        </p:nvSpPr>
        <p:spPr>
          <a:xfrm>
            <a:off x="487404" y="1143907"/>
            <a:ext cx="8087853" cy="4801314"/>
          </a:xfrm>
          <a:prstGeom prst="rect">
            <a:avLst/>
          </a:prstGeom>
          <a:noFill/>
          <a:ln>
            <a:noFill/>
          </a:ln>
        </p:spPr>
        <p:txBody>
          <a:bodyPr spcFirstLastPara="1" wrap="square" lIns="0" tIns="0" rIns="0" bIns="0" anchor="t" anchorCtr="0">
            <a:spAutoFit/>
          </a:bodyPr>
          <a:lstStyle/>
          <a:p>
            <a:r>
              <a:rPr lang="en-US" sz="2400" dirty="0"/>
              <a:t>• </a:t>
            </a:r>
            <a:r>
              <a:rPr lang="en-US" sz="2400" dirty="0">
                <a:solidFill>
                  <a:schemeClr val="accent1"/>
                </a:solidFill>
              </a:rPr>
              <a:t>Accurate prediction of market value </a:t>
            </a:r>
            <a:r>
              <a:rPr lang="en-US" sz="2400" dirty="0"/>
              <a:t>for beans is vital for informed decision-making among farmers in Sri Lanka.</a:t>
            </a:r>
          </a:p>
          <a:p>
            <a:endParaRPr lang="en-US" sz="2400" dirty="0"/>
          </a:p>
          <a:p>
            <a:r>
              <a:rPr lang="en-US" sz="2400" dirty="0"/>
              <a:t>• Historical data on bean prices from local markets and trading platforms offers </a:t>
            </a:r>
            <a:r>
              <a:rPr lang="en-US" sz="2400" dirty="0">
                <a:solidFill>
                  <a:schemeClr val="accent2">
                    <a:lumMod val="75000"/>
                  </a:schemeClr>
                </a:solidFill>
              </a:rPr>
              <a:t>valuable insights into market trends</a:t>
            </a:r>
            <a:r>
              <a:rPr lang="en-US" sz="2400" dirty="0"/>
              <a:t>.</a:t>
            </a:r>
          </a:p>
          <a:p>
            <a:endParaRPr lang="en-US" sz="2400" dirty="0"/>
          </a:p>
          <a:p>
            <a:r>
              <a:rPr lang="en-US" sz="2400" dirty="0"/>
              <a:t>• Developing a predictive model for market </a:t>
            </a:r>
            <a:r>
              <a:rPr lang="en-US" sz="2400" dirty="0">
                <a:solidFill>
                  <a:srgbClr val="00B0F0"/>
                </a:solidFill>
              </a:rPr>
              <a:t>value estimation </a:t>
            </a:r>
            <a:r>
              <a:rPr lang="en-US" sz="2400" dirty="0"/>
              <a:t>empowers farmers with a better understanding of bean market dynamics.</a:t>
            </a:r>
          </a:p>
          <a:p>
            <a:endParaRPr lang="en-US" sz="2400" dirty="0"/>
          </a:p>
          <a:p>
            <a:r>
              <a:rPr lang="en-US" sz="2400" dirty="0"/>
              <a:t>• The aim is to enable farmers </a:t>
            </a:r>
            <a:r>
              <a:rPr lang="en-US" sz="2400" dirty="0">
                <a:solidFill>
                  <a:srgbClr val="7030A0"/>
                </a:solidFill>
              </a:rPr>
              <a:t>to make strategic choices </a:t>
            </a:r>
            <a:r>
              <a:rPr lang="en-US" sz="2400" dirty="0"/>
              <a:t>regarding their crop sales and enhance their overall economic sustainability.</a:t>
            </a:r>
          </a:p>
        </p:txBody>
      </p:sp>
      <p:pic>
        <p:nvPicPr>
          <p:cNvPr id="1785" name="Google Shape;1785;p6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786" name="Google Shape;1786;p6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787" name="Google Shape;1787;p6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1788" name="Google Shape;1788;p6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pic>
        <p:nvPicPr>
          <p:cNvPr id="1789" name="Google Shape;1789;p61"/>
          <p:cNvPicPr preferRelativeResize="0"/>
          <p:nvPr/>
        </p:nvPicPr>
        <p:blipFill rotWithShape="1">
          <a:blip r:embed="rId4">
            <a:alphaModFix amt="18000"/>
          </a:blip>
          <a:srcRect/>
          <a:stretch/>
        </p:blipFill>
        <p:spPr>
          <a:xfrm rot="10800000" flipH="1">
            <a:off x="8575257" y="3136991"/>
            <a:ext cx="3616743" cy="3657377"/>
          </a:xfrm>
          <a:prstGeom prst="rect">
            <a:avLst/>
          </a:prstGeom>
          <a:noFill/>
          <a:ln>
            <a:noFill/>
          </a:ln>
        </p:spPr>
      </p:pic>
      <p:sp>
        <p:nvSpPr>
          <p:cNvPr id="1792" name="Google Shape;1792;p61"/>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1793" name="Google Shape;1793;p61"/>
          <p:cNvSpPr txBox="1"/>
          <p:nvPr/>
        </p:nvSpPr>
        <p:spPr>
          <a:xfrm>
            <a:off x="8510067" y="641351"/>
            <a:ext cx="3372574"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Background</a:t>
            </a:r>
            <a:endParaRPr sz="1200" dirty="0"/>
          </a:p>
        </p:txBody>
      </p:sp>
      <p:sp>
        <p:nvSpPr>
          <p:cNvPr id="15" name="Rectangle 14">
            <a:extLst>
              <a:ext uri="{FF2B5EF4-FFF2-40B4-BE49-F238E27FC236}">
                <a16:creationId xmlns:a16="http://schemas.microsoft.com/office/drawing/2014/main" id="{95068120-A327-4A94-B370-1F9A0C8A33E6}"/>
              </a:ext>
            </a:extLst>
          </p:cNvPr>
          <p:cNvSpPr/>
          <p:nvPr/>
        </p:nvSpPr>
        <p:spPr>
          <a:xfrm rot="3846673">
            <a:off x="119106" y="-650664"/>
            <a:ext cx="1918062" cy="2784498"/>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6BCD52F-A1BC-4806-ACDC-4DDEDF38C88E}"/>
              </a:ext>
            </a:extLst>
          </p:cNvPr>
          <p:cNvSpPr/>
          <p:nvPr/>
        </p:nvSpPr>
        <p:spPr>
          <a:xfrm rot="2971623">
            <a:off x="9520211" y="3713686"/>
            <a:ext cx="2123129" cy="2980012"/>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792">
                                            <p:txEl>
                                              <p:pRg st="0" end="0"/>
                                            </p:txEl>
                                          </p:spTgt>
                                        </p:tgtEl>
                                        <p:attrNameLst>
                                          <p:attrName>style.visibility</p:attrName>
                                        </p:attrNameLst>
                                      </p:cBhvr>
                                      <p:to>
                                        <p:strVal val="visible"/>
                                      </p:to>
                                    </p:set>
                                    <p:animEffect transition="in" filter="barn(inVertical)">
                                      <p:cBhvr>
                                        <p:cTn id="7" dur="500"/>
                                        <p:tgtEl>
                                          <p:spTgt spid="17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793">
                                            <p:txEl>
                                              <p:pRg st="0" end="0"/>
                                            </p:txEl>
                                          </p:spTgt>
                                        </p:tgtEl>
                                        <p:attrNameLst>
                                          <p:attrName>style.visibility</p:attrName>
                                        </p:attrNameLst>
                                      </p:cBhvr>
                                      <p:to>
                                        <p:strVal val="visible"/>
                                      </p:to>
                                    </p:set>
                                    <p:animEffect transition="in" filter="barn(inVertical)">
                                      <p:cBhvr>
                                        <p:cTn id="12" dur="500"/>
                                        <p:tgtEl>
                                          <p:spTgt spid="179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784">
                                            <p:txEl>
                                              <p:pRg st="0" end="0"/>
                                            </p:txEl>
                                          </p:spTgt>
                                        </p:tgtEl>
                                        <p:attrNameLst>
                                          <p:attrName>style.visibility</p:attrName>
                                        </p:attrNameLst>
                                      </p:cBhvr>
                                      <p:to>
                                        <p:strVal val="visible"/>
                                      </p:to>
                                    </p:set>
                                    <p:animEffect transition="in" filter="wipe(down)">
                                      <p:cBhvr>
                                        <p:cTn id="17" dur="500"/>
                                        <p:tgtEl>
                                          <p:spTgt spid="1784">
                                            <p:txEl>
                                              <p:pRg st="0" end="0"/>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1784">
                                            <p:txEl>
                                              <p:pRg st="2" end="2"/>
                                            </p:txEl>
                                          </p:spTgt>
                                        </p:tgtEl>
                                        <p:attrNameLst>
                                          <p:attrName>style.visibility</p:attrName>
                                        </p:attrNameLst>
                                      </p:cBhvr>
                                      <p:to>
                                        <p:strVal val="visible"/>
                                      </p:to>
                                    </p:set>
                                    <p:animEffect transition="in" filter="wipe(down)">
                                      <p:cBhvr>
                                        <p:cTn id="20" dur="500"/>
                                        <p:tgtEl>
                                          <p:spTgt spid="1784">
                                            <p:txEl>
                                              <p:pRg st="2" end="2"/>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1784">
                                            <p:txEl>
                                              <p:pRg st="4" end="4"/>
                                            </p:txEl>
                                          </p:spTgt>
                                        </p:tgtEl>
                                        <p:attrNameLst>
                                          <p:attrName>style.visibility</p:attrName>
                                        </p:attrNameLst>
                                      </p:cBhvr>
                                      <p:to>
                                        <p:strVal val="visible"/>
                                      </p:to>
                                    </p:set>
                                    <p:animEffect transition="in" filter="wipe(down)">
                                      <p:cBhvr>
                                        <p:cTn id="23" dur="500"/>
                                        <p:tgtEl>
                                          <p:spTgt spid="1784">
                                            <p:txEl>
                                              <p:pRg st="4" end="4"/>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1784">
                                            <p:txEl>
                                              <p:pRg st="6" end="6"/>
                                            </p:txEl>
                                          </p:spTgt>
                                        </p:tgtEl>
                                        <p:attrNameLst>
                                          <p:attrName>style.visibility</p:attrName>
                                        </p:attrNameLst>
                                      </p:cBhvr>
                                      <p:to>
                                        <p:strVal val="visible"/>
                                      </p:to>
                                    </p:set>
                                    <p:animEffect transition="in" filter="wipe(down)">
                                      <p:cBhvr>
                                        <p:cTn id="26" dur="500"/>
                                        <p:tgtEl>
                                          <p:spTgt spid="178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5" name="Picture 4">
            <a:extLst>
              <a:ext uri="{FF2B5EF4-FFF2-40B4-BE49-F238E27FC236}">
                <a16:creationId xmlns:a16="http://schemas.microsoft.com/office/drawing/2014/main" id="{4BAF7C33-0A2B-4829-8DA5-885F003E9F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4873" y="3344141"/>
            <a:ext cx="3127992" cy="3127992"/>
          </a:xfrm>
          <a:prstGeom prst="rect">
            <a:avLst/>
          </a:prstGeom>
        </p:spPr>
      </p:pic>
      <p:pic>
        <p:nvPicPr>
          <p:cNvPr id="176" name="Google Shape;176;p5"/>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sp>
        <p:nvSpPr>
          <p:cNvPr id="177" name="Google Shape;177;p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78" name="Google Shape;178;p5"/>
          <p:cNvPicPr preferRelativeResize="0"/>
          <p:nvPr/>
        </p:nvPicPr>
        <p:blipFill rotWithShape="1">
          <a:blip r:embed="rId5">
            <a:alphaModFix amt="80000"/>
          </a:blip>
          <a:srcRect l="4556" t="23457" b="23457"/>
          <a:stretch/>
        </p:blipFill>
        <p:spPr>
          <a:xfrm>
            <a:off x="3043449" y="6305550"/>
            <a:ext cx="9148551" cy="549353"/>
          </a:xfrm>
          <a:prstGeom prst="rect">
            <a:avLst/>
          </a:prstGeom>
          <a:noFill/>
          <a:ln>
            <a:noFill/>
          </a:ln>
        </p:spPr>
      </p:pic>
      <p:sp>
        <p:nvSpPr>
          <p:cNvPr id="179" name="Google Shape;179;p5"/>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pic>
        <p:nvPicPr>
          <p:cNvPr id="180" name="Google Shape;180;p5"/>
          <p:cNvPicPr preferRelativeResize="0"/>
          <p:nvPr/>
        </p:nvPicPr>
        <p:blipFill rotWithShape="1">
          <a:blip r:embed="rId6">
            <a:alphaModFix amt="18000"/>
          </a:blip>
          <a:srcRect/>
          <a:stretch/>
        </p:blipFill>
        <p:spPr>
          <a:xfrm rot="10800000" flipH="1">
            <a:off x="8575257" y="3289569"/>
            <a:ext cx="3616743" cy="3565334"/>
          </a:xfrm>
          <a:prstGeom prst="rect">
            <a:avLst/>
          </a:prstGeom>
          <a:noFill/>
          <a:ln>
            <a:noFill/>
          </a:ln>
        </p:spPr>
      </p:pic>
      <p:sp>
        <p:nvSpPr>
          <p:cNvPr id="181" name="Google Shape;181;p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82" name="Google Shape;182;p5"/>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sp>
        <p:nvSpPr>
          <p:cNvPr id="187" name="Google Shape;187;p5"/>
          <p:cNvSpPr txBox="1"/>
          <p:nvPr/>
        </p:nvSpPr>
        <p:spPr>
          <a:xfrm>
            <a:off x="685800" y="1187977"/>
            <a:ext cx="7889457" cy="3640484"/>
          </a:xfrm>
          <a:prstGeom prst="rect">
            <a:avLst/>
          </a:prstGeom>
          <a:noFill/>
          <a:ln>
            <a:noFill/>
          </a:ln>
        </p:spPr>
        <p:txBody>
          <a:bodyPr spcFirstLastPara="1" wrap="square" lIns="0" tIns="0" rIns="0" bIns="0" anchor="t" anchorCtr="0">
            <a:spAutoFit/>
          </a:bodyPr>
          <a:lstStyle/>
          <a:p>
            <a:pPr marL="407429" lvl="1" indent="-203715">
              <a:lnSpc>
                <a:spcPct val="140000"/>
              </a:lnSpc>
              <a:buClr>
                <a:srgbClr val="000000"/>
              </a:buClr>
              <a:buSzPts val="2830"/>
              <a:buFont typeface="Arial"/>
              <a:buChar char="•"/>
            </a:pPr>
            <a:r>
              <a:rPr lang="en-US" b="1" dirty="0"/>
              <a:t>How to </a:t>
            </a:r>
            <a:r>
              <a:rPr lang="en-US" b="1" dirty="0">
                <a:solidFill>
                  <a:schemeClr val="accent4">
                    <a:lumMod val="75000"/>
                  </a:schemeClr>
                </a:solidFill>
              </a:rPr>
              <a:t>Enhance Disease Diagnosis for Bean Pods</a:t>
            </a:r>
            <a:r>
              <a:rPr lang="en-US" sz="1887" b="1" dirty="0">
                <a:solidFill>
                  <a:srgbClr val="000000"/>
                </a:solidFill>
                <a:latin typeface="Open Sans"/>
                <a:ea typeface="Open Sans"/>
                <a:cs typeface="Open Sans"/>
                <a:sym typeface="Open Sans"/>
              </a:rPr>
              <a:t>?</a:t>
            </a:r>
            <a:endParaRPr sz="1200" b="1" dirty="0"/>
          </a:p>
          <a:p>
            <a:pPr>
              <a:lnSpc>
                <a:spcPct val="140000"/>
              </a:lnSpc>
            </a:pPr>
            <a:endParaRPr sz="1887" b="1" dirty="0">
              <a:solidFill>
                <a:srgbClr val="000000"/>
              </a:solidFill>
              <a:latin typeface="Open Sans"/>
              <a:ea typeface="Open Sans"/>
              <a:cs typeface="Open Sans"/>
              <a:sym typeface="Open Sans"/>
            </a:endParaRPr>
          </a:p>
          <a:p>
            <a:pPr marL="407429" lvl="1" indent="-203715">
              <a:lnSpc>
                <a:spcPct val="140000"/>
              </a:lnSpc>
              <a:buClr>
                <a:srgbClr val="000000"/>
              </a:buClr>
              <a:buSzPts val="2830"/>
              <a:buFont typeface="Arial"/>
              <a:buChar char="•"/>
            </a:pPr>
            <a:r>
              <a:rPr lang="en-US" b="1" dirty="0"/>
              <a:t>How to </a:t>
            </a:r>
            <a:r>
              <a:rPr lang="en-US" b="1" dirty="0">
                <a:solidFill>
                  <a:schemeClr val="accent4">
                    <a:lumMod val="75000"/>
                  </a:schemeClr>
                </a:solidFill>
              </a:rPr>
              <a:t>Enhance Disease Diagnosis for Bean Pods Bean Leaves</a:t>
            </a:r>
            <a:r>
              <a:rPr lang="en-US" sz="1887" b="1" dirty="0">
                <a:solidFill>
                  <a:srgbClr val="000000"/>
                </a:solidFill>
                <a:latin typeface="Open Sans"/>
                <a:ea typeface="Open Sans"/>
                <a:cs typeface="Open Sans"/>
                <a:sym typeface="Open Sans"/>
              </a:rPr>
              <a:t>?</a:t>
            </a:r>
            <a:endParaRPr sz="1200" b="1" dirty="0"/>
          </a:p>
          <a:p>
            <a:pPr>
              <a:lnSpc>
                <a:spcPct val="140000"/>
              </a:lnSpc>
            </a:pPr>
            <a:endParaRPr sz="1887" b="1" dirty="0">
              <a:solidFill>
                <a:srgbClr val="000000"/>
              </a:solidFill>
              <a:latin typeface="Open Sans"/>
              <a:ea typeface="Open Sans"/>
              <a:cs typeface="Open Sans"/>
              <a:sym typeface="Open Sans"/>
            </a:endParaRPr>
          </a:p>
          <a:p>
            <a:pPr marL="407429" lvl="1" indent="-203715">
              <a:lnSpc>
                <a:spcPct val="140000"/>
              </a:lnSpc>
              <a:buClr>
                <a:srgbClr val="000000"/>
              </a:buClr>
              <a:buSzPts val="2830"/>
              <a:buFont typeface="Arial"/>
              <a:buChar char="•"/>
            </a:pPr>
            <a:r>
              <a:rPr lang="en-US" b="1" dirty="0"/>
              <a:t>How to </a:t>
            </a:r>
            <a:r>
              <a:rPr lang="en-US" b="1" dirty="0">
                <a:solidFill>
                  <a:schemeClr val="accent4">
                    <a:lumMod val="75000"/>
                  </a:schemeClr>
                </a:solidFill>
              </a:rPr>
              <a:t>Predict the Market Prices of Beans</a:t>
            </a:r>
            <a:r>
              <a:rPr lang="en-US" sz="1887" b="1" dirty="0">
                <a:solidFill>
                  <a:srgbClr val="000000"/>
                </a:solidFill>
                <a:latin typeface="Open Sans"/>
                <a:ea typeface="Open Sans"/>
                <a:cs typeface="Open Sans"/>
                <a:sym typeface="Open Sans"/>
              </a:rPr>
              <a:t>?</a:t>
            </a:r>
            <a:endParaRPr sz="1200" b="1" dirty="0"/>
          </a:p>
          <a:p>
            <a:pPr>
              <a:lnSpc>
                <a:spcPct val="140000"/>
              </a:lnSpc>
            </a:pPr>
            <a:endParaRPr sz="1887" b="1" dirty="0">
              <a:solidFill>
                <a:srgbClr val="000000"/>
              </a:solidFill>
              <a:latin typeface="Open Sans"/>
              <a:ea typeface="Open Sans"/>
              <a:cs typeface="Open Sans"/>
              <a:sym typeface="Open Sans"/>
            </a:endParaRPr>
          </a:p>
          <a:p>
            <a:pPr marL="407429" lvl="1" indent="-203715">
              <a:lnSpc>
                <a:spcPct val="140000"/>
              </a:lnSpc>
              <a:buClr>
                <a:srgbClr val="000000"/>
              </a:buClr>
              <a:buSzPts val="2830"/>
              <a:buFont typeface="Arial"/>
              <a:buChar char="•"/>
            </a:pPr>
            <a:r>
              <a:rPr lang="en-US" b="1" dirty="0"/>
              <a:t>How to </a:t>
            </a:r>
            <a:r>
              <a:rPr lang="en-US" b="1" dirty="0">
                <a:solidFill>
                  <a:schemeClr val="accent4">
                    <a:lumMod val="75000"/>
                  </a:schemeClr>
                </a:solidFill>
              </a:rPr>
              <a:t>plan planting, irrigation, and harvesting schedules</a:t>
            </a:r>
            <a:r>
              <a:rPr lang="en-US" b="1" dirty="0"/>
              <a:t>, ensuring beans grow under optimal climatic conditions.</a:t>
            </a:r>
            <a:r>
              <a:rPr lang="en-US" sz="1887" b="1" dirty="0">
                <a:solidFill>
                  <a:srgbClr val="000000"/>
                </a:solidFill>
                <a:latin typeface="Open Sans"/>
                <a:ea typeface="Open Sans"/>
                <a:cs typeface="Open Sans"/>
                <a:sym typeface="Open Sans"/>
              </a:rPr>
              <a:t>? </a:t>
            </a:r>
            <a:endParaRPr sz="1200" b="1" dirty="0"/>
          </a:p>
          <a:p>
            <a:pPr>
              <a:lnSpc>
                <a:spcPct val="140000"/>
              </a:lnSpc>
            </a:pPr>
            <a:endParaRPr sz="1887" dirty="0">
              <a:solidFill>
                <a:srgbClr val="000000"/>
              </a:solidFill>
              <a:latin typeface="Open Sans"/>
              <a:ea typeface="Open Sans"/>
              <a:cs typeface="Open Sans"/>
              <a:sym typeface="Open Sans"/>
            </a:endParaRPr>
          </a:p>
        </p:txBody>
      </p:sp>
      <p:pic>
        <p:nvPicPr>
          <p:cNvPr id="188" name="Google Shape;188;p5"/>
          <p:cNvPicPr preferRelativeResize="0"/>
          <p:nvPr/>
        </p:nvPicPr>
        <p:blipFill rotWithShape="1">
          <a:blip r:embed="rId7">
            <a:alphaModFix/>
          </a:blip>
          <a:srcRect l="25046" t="12539" r="35638" b="14413"/>
          <a:stretch/>
        </p:blipFill>
        <p:spPr>
          <a:xfrm>
            <a:off x="8175947" y="1243911"/>
            <a:ext cx="3185363" cy="4975117"/>
          </a:xfrm>
          <a:prstGeom prst="rect">
            <a:avLst/>
          </a:prstGeom>
          <a:noFill/>
          <a:ln>
            <a:noFill/>
          </a:ln>
        </p:spPr>
      </p:pic>
      <p:sp>
        <p:nvSpPr>
          <p:cNvPr id="190" name="Google Shape;190;p5"/>
          <p:cNvSpPr txBox="1"/>
          <p:nvPr/>
        </p:nvSpPr>
        <p:spPr>
          <a:xfrm>
            <a:off x="2262619" y="451179"/>
            <a:ext cx="5089963"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RESEARCH  PROBLEM</a:t>
            </a:r>
            <a:endParaRPr sz="1200" dirty="0"/>
          </a:p>
        </p:txBody>
      </p:sp>
      <p:pic>
        <p:nvPicPr>
          <p:cNvPr id="191" name="Google Shape;191;p5"/>
          <p:cNvPicPr preferRelativeResize="0"/>
          <p:nvPr/>
        </p:nvPicPr>
        <p:blipFill rotWithShape="1">
          <a:blip r:embed="rId8">
            <a:alphaModFix/>
          </a:blip>
          <a:srcRect/>
          <a:stretch/>
        </p:blipFill>
        <p:spPr>
          <a:xfrm rot="1154536">
            <a:off x="11275571" y="1463010"/>
            <a:ext cx="419621" cy="636997"/>
          </a:xfrm>
          <a:prstGeom prst="rect">
            <a:avLst/>
          </a:prstGeom>
          <a:noFill/>
          <a:ln>
            <a:noFill/>
          </a:ln>
        </p:spPr>
      </p:pic>
      <p:pic>
        <p:nvPicPr>
          <p:cNvPr id="192" name="Google Shape;192;p5"/>
          <p:cNvPicPr preferRelativeResize="0"/>
          <p:nvPr/>
        </p:nvPicPr>
        <p:blipFill rotWithShape="1">
          <a:blip r:embed="rId8">
            <a:alphaModFix/>
          </a:blip>
          <a:srcRect/>
          <a:stretch/>
        </p:blipFill>
        <p:spPr>
          <a:xfrm rot="684292">
            <a:off x="10784908" y="865974"/>
            <a:ext cx="419621" cy="636997"/>
          </a:xfrm>
          <a:prstGeom prst="rect">
            <a:avLst/>
          </a:prstGeom>
          <a:noFill/>
          <a:ln>
            <a:noFill/>
          </a:ln>
        </p:spPr>
      </p:pic>
      <p:pic>
        <p:nvPicPr>
          <p:cNvPr id="193" name="Google Shape;193;p5"/>
          <p:cNvPicPr preferRelativeResize="0"/>
          <p:nvPr/>
        </p:nvPicPr>
        <p:blipFill rotWithShape="1">
          <a:blip r:embed="rId8">
            <a:alphaModFix/>
          </a:blip>
          <a:srcRect/>
          <a:stretch/>
        </p:blipFill>
        <p:spPr>
          <a:xfrm rot="3175707">
            <a:off x="11377625" y="2065674"/>
            <a:ext cx="419621" cy="636997"/>
          </a:xfrm>
          <a:prstGeom prst="rect">
            <a:avLst/>
          </a:prstGeom>
          <a:noFill/>
          <a:ln>
            <a:noFill/>
          </a:ln>
        </p:spPr>
      </p:pic>
      <p:sp>
        <p:nvSpPr>
          <p:cNvPr id="18" name="Rectangle 17">
            <a:extLst>
              <a:ext uri="{FF2B5EF4-FFF2-40B4-BE49-F238E27FC236}">
                <a16:creationId xmlns:a16="http://schemas.microsoft.com/office/drawing/2014/main" id="{BA6695C8-79B4-43DA-8917-4BEF8EC2E8F5}"/>
              </a:ext>
            </a:extLst>
          </p:cNvPr>
          <p:cNvSpPr/>
          <p:nvPr/>
        </p:nvSpPr>
        <p:spPr>
          <a:xfrm rot="3456865">
            <a:off x="410598" y="-521026"/>
            <a:ext cx="1723384" cy="2611453"/>
          </a:xfrm>
          <a:prstGeom prst="rect">
            <a:avLst/>
          </a:prstGeom>
          <a:blipFill dpi="0" rotWithShape="1">
            <a:blip r:embed="rId9">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90"/>
                                        </p:tgtEl>
                                        <p:attrNameLst>
                                          <p:attrName>style.visibility</p:attrName>
                                        </p:attrNameLst>
                                      </p:cBhvr>
                                      <p:to>
                                        <p:strVal val="visible"/>
                                      </p:to>
                                    </p:set>
                                    <p:animEffect transition="in" filter="barn(inVertical)">
                                      <p:cBhvr>
                                        <p:cTn id="7" dur="500"/>
                                        <p:tgtEl>
                                          <p:spTgt spid="19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87">
                                            <p:txEl>
                                              <p:pRg st="0" end="0"/>
                                            </p:txEl>
                                          </p:spTgt>
                                        </p:tgtEl>
                                        <p:attrNameLst>
                                          <p:attrName>style.visibility</p:attrName>
                                        </p:attrNameLst>
                                      </p:cBhvr>
                                      <p:to>
                                        <p:strVal val="visible"/>
                                      </p:to>
                                    </p:set>
                                    <p:animEffect transition="in" filter="wipe(down)">
                                      <p:cBhvr>
                                        <p:cTn id="12" dur="500"/>
                                        <p:tgtEl>
                                          <p:spTgt spid="187">
                                            <p:txEl>
                                              <p:pRg st="0" end="0"/>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187">
                                            <p:txEl>
                                              <p:pRg st="2" end="2"/>
                                            </p:txEl>
                                          </p:spTgt>
                                        </p:tgtEl>
                                        <p:attrNameLst>
                                          <p:attrName>style.visibility</p:attrName>
                                        </p:attrNameLst>
                                      </p:cBhvr>
                                      <p:to>
                                        <p:strVal val="visible"/>
                                      </p:to>
                                    </p:set>
                                    <p:animEffect transition="in" filter="wipe(down)">
                                      <p:cBhvr>
                                        <p:cTn id="15" dur="500"/>
                                        <p:tgtEl>
                                          <p:spTgt spid="187">
                                            <p:txEl>
                                              <p:pRg st="2" end="2"/>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187">
                                            <p:txEl>
                                              <p:pRg st="4" end="4"/>
                                            </p:txEl>
                                          </p:spTgt>
                                        </p:tgtEl>
                                        <p:attrNameLst>
                                          <p:attrName>style.visibility</p:attrName>
                                        </p:attrNameLst>
                                      </p:cBhvr>
                                      <p:to>
                                        <p:strVal val="visible"/>
                                      </p:to>
                                    </p:set>
                                    <p:animEffect transition="in" filter="wipe(down)">
                                      <p:cBhvr>
                                        <p:cTn id="18" dur="500"/>
                                        <p:tgtEl>
                                          <p:spTgt spid="187">
                                            <p:txEl>
                                              <p:pRg st="4" end="4"/>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187">
                                            <p:txEl>
                                              <p:pRg st="6" end="6"/>
                                            </p:txEl>
                                          </p:spTgt>
                                        </p:tgtEl>
                                        <p:attrNameLst>
                                          <p:attrName>style.visibility</p:attrName>
                                        </p:attrNameLst>
                                      </p:cBhvr>
                                      <p:to>
                                        <p:strVal val="visible"/>
                                      </p:to>
                                    </p:set>
                                    <p:animEffect transition="in" filter="wipe(down)">
                                      <p:cBhvr>
                                        <p:cTn id="21" dur="500"/>
                                        <p:tgtEl>
                                          <p:spTgt spid="18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00"/>
        <p:cNvGrpSpPr/>
        <p:nvPr/>
      </p:nvGrpSpPr>
      <p:grpSpPr>
        <a:xfrm>
          <a:off x="0" y="0"/>
          <a:ext cx="0" cy="0"/>
          <a:chOff x="0" y="0"/>
          <a:chExt cx="0" cy="0"/>
        </a:xfrm>
      </p:grpSpPr>
      <p:pic>
        <p:nvPicPr>
          <p:cNvPr id="1801" name="Google Shape;1801;p62"/>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02" name="Google Shape;1802;p6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03" name="Google Shape;1803;p6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1804" name="Google Shape;1804;p62"/>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1805" name="Google Shape;1805;p62"/>
          <p:cNvSpPr txBox="1"/>
          <p:nvPr/>
        </p:nvSpPr>
        <p:spPr>
          <a:xfrm>
            <a:off x="8968358" y="168620"/>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1806" name="Google Shape;1806;p62"/>
          <p:cNvSpPr txBox="1"/>
          <p:nvPr/>
        </p:nvSpPr>
        <p:spPr>
          <a:xfrm>
            <a:off x="6864297" y="637027"/>
            <a:ext cx="5094191"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Research Question</a:t>
            </a:r>
            <a:endParaRPr sz="1200" dirty="0"/>
          </a:p>
        </p:txBody>
      </p:sp>
      <p:pic>
        <p:nvPicPr>
          <p:cNvPr id="1808" name="Google Shape;1808;p62"/>
          <p:cNvPicPr preferRelativeResize="0"/>
          <p:nvPr/>
        </p:nvPicPr>
        <p:blipFill rotWithShape="1">
          <a:blip r:embed="rId4">
            <a:alphaModFix amt="18000"/>
          </a:blip>
          <a:srcRect/>
          <a:stretch/>
        </p:blipFill>
        <p:spPr>
          <a:xfrm rot="10800000" flipH="1">
            <a:off x="8487223" y="3140779"/>
            <a:ext cx="3704777" cy="3704778"/>
          </a:xfrm>
          <a:prstGeom prst="rect">
            <a:avLst/>
          </a:prstGeom>
          <a:noFill/>
          <a:ln>
            <a:noFill/>
          </a:ln>
        </p:spPr>
      </p:pic>
      <p:pic>
        <p:nvPicPr>
          <p:cNvPr id="1810" name="Google Shape;1810;p62"/>
          <p:cNvPicPr preferRelativeResize="0"/>
          <p:nvPr/>
        </p:nvPicPr>
        <p:blipFill rotWithShape="1">
          <a:blip r:embed="rId5">
            <a:alphaModFix/>
          </a:blip>
          <a:srcRect/>
          <a:stretch/>
        </p:blipFill>
        <p:spPr>
          <a:xfrm rot="-1383324">
            <a:off x="9787709" y="1358669"/>
            <a:ext cx="1200760" cy="708061"/>
          </a:xfrm>
          <a:prstGeom prst="rect">
            <a:avLst/>
          </a:prstGeom>
          <a:noFill/>
          <a:ln>
            <a:noFill/>
          </a:ln>
        </p:spPr>
      </p:pic>
      <p:pic>
        <p:nvPicPr>
          <p:cNvPr id="1812" name="Google Shape;1812;p62"/>
          <p:cNvPicPr preferRelativeResize="0"/>
          <p:nvPr/>
        </p:nvPicPr>
        <p:blipFill rotWithShape="1">
          <a:blip r:embed="rId6">
            <a:alphaModFix/>
          </a:blip>
          <a:srcRect/>
          <a:stretch/>
        </p:blipFill>
        <p:spPr>
          <a:xfrm>
            <a:off x="8968358" y="1894465"/>
            <a:ext cx="2783504" cy="4237972"/>
          </a:xfrm>
          <a:prstGeom prst="rect">
            <a:avLst/>
          </a:prstGeom>
          <a:noFill/>
          <a:ln>
            <a:noFill/>
          </a:ln>
        </p:spPr>
      </p:pic>
      <p:sp>
        <p:nvSpPr>
          <p:cNvPr id="1815" name="Google Shape;1815;p62"/>
          <p:cNvSpPr txBox="1"/>
          <p:nvPr/>
        </p:nvSpPr>
        <p:spPr>
          <a:xfrm>
            <a:off x="3376981" y="1492211"/>
            <a:ext cx="4329321" cy="3637919"/>
          </a:xfrm>
          <a:prstGeom prst="rect">
            <a:avLst/>
          </a:prstGeom>
          <a:noFill/>
          <a:ln>
            <a:noFill/>
          </a:ln>
        </p:spPr>
        <p:txBody>
          <a:bodyPr spcFirstLastPara="1" wrap="square" lIns="0" tIns="0" rIns="0" bIns="0" anchor="t" anchorCtr="0">
            <a:spAutoFit/>
          </a:bodyPr>
          <a:lstStyle/>
          <a:p>
            <a:pPr>
              <a:lnSpc>
                <a:spcPct val="196722"/>
              </a:lnSpc>
            </a:pPr>
            <a:r>
              <a:rPr lang="en-US" sz="2000" dirty="0">
                <a:solidFill>
                  <a:schemeClr val="dk1"/>
                </a:solidFill>
                <a:ea typeface="Calibri"/>
                <a:cs typeface="Calibri"/>
                <a:sym typeface="Calibri"/>
              </a:rPr>
              <a:t>"How can historical market data and predictive modeling techniques be utilized to accurately forecast bean prices in Sri Lanka, empowering farmers with valuable insights for informed decision-making in crop sales?"</a:t>
            </a:r>
            <a:endParaRPr sz="2000" dirty="0">
              <a:solidFill>
                <a:srgbClr val="000000"/>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7799E482-1B83-4F5C-9FAA-D3B811BE4BB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07824" y="5054092"/>
            <a:ext cx="1566818" cy="1042646"/>
          </a:xfrm>
          <a:prstGeom prst="rect">
            <a:avLst/>
          </a:prstGeom>
        </p:spPr>
      </p:pic>
      <p:sp>
        <p:nvSpPr>
          <p:cNvPr id="21" name="Rectangle 20">
            <a:extLst>
              <a:ext uri="{FF2B5EF4-FFF2-40B4-BE49-F238E27FC236}">
                <a16:creationId xmlns:a16="http://schemas.microsoft.com/office/drawing/2014/main" id="{3CF7DF1E-EE2A-4B7E-BC0E-598E3B7A46E1}"/>
              </a:ext>
            </a:extLst>
          </p:cNvPr>
          <p:cNvSpPr/>
          <p:nvPr/>
        </p:nvSpPr>
        <p:spPr>
          <a:xfrm rot="3846673">
            <a:off x="-801234" y="-490852"/>
            <a:ext cx="3093604" cy="4094362"/>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805">
                                            <p:txEl>
                                              <p:pRg st="0" end="0"/>
                                            </p:txEl>
                                          </p:spTgt>
                                        </p:tgtEl>
                                        <p:attrNameLst>
                                          <p:attrName>style.visibility</p:attrName>
                                        </p:attrNameLst>
                                      </p:cBhvr>
                                      <p:to>
                                        <p:strVal val="visible"/>
                                      </p:to>
                                    </p:set>
                                    <p:animEffect transition="in" filter="barn(inVertical)">
                                      <p:cBhvr>
                                        <p:cTn id="7" dur="500"/>
                                        <p:tgtEl>
                                          <p:spTgt spid="180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806">
                                            <p:txEl>
                                              <p:pRg st="0" end="0"/>
                                            </p:txEl>
                                          </p:spTgt>
                                        </p:tgtEl>
                                        <p:attrNameLst>
                                          <p:attrName>style.visibility</p:attrName>
                                        </p:attrNameLst>
                                      </p:cBhvr>
                                      <p:to>
                                        <p:strVal val="visible"/>
                                      </p:to>
                                    </p:set>
                                    <p:animEffect transition="in" filter="barn(inVertical)">
                                      <p:cBhvr>
                                        <p:cTn id="12" dur="500"/>
                                        <p:tgtEl>
                                          <p:spTgt spid="180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815">
                                            <p:txEl>
                                              <p:pRg st="0" end="0"/>
                                            </p:txEl>
                                          </p:spTgt>
                                        </p:tgtEl>
                                        <p:attrNameLst>
                                          <p:attrName>style.visibility</p:attrName>
                                        </p:attrNameLst>
                                      </p:cBhvr>
                                      <p:to>
                                        <p:strVal val="visible"/>
                                      </p:to>
                                    </p:set>
                                    <p:animEffect transition="in" filter="wipe(down)">
                                      <p:cBhvr>
                                        <p:cTn id="17" dur="500"/>
                                        <p:tgtEl>
                                          <p:spTgt spid="18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21"/>
        <p:cNvGrpSpPr/>
        <p:nvPr/>
      </p:nvGrpSpPr>
      <p:grpSpPr>
        <a:xfrm>
          <a:off x="0" y="0"/>
          <a:ext cx="0" cy="0"/>
          <a:chOff x="0" y="0"/>
          <a:chExt cx="0" cy="0"/>
        </a:xfrm>
      </p:grpSpPr>
      <p:pic>
        <p:nvPicPr>
          <p:cNvPr id="1822" name="Google Shape;1822;p63"/>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23" name="Google Shape;1823;p63"/>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24" name="Google Shape;1824;p63"/>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1825" name="Google Shape;1825;p63"/>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pic>
        <p:nvPicPr>
          <p:cNvPr id="1826" name="Google Shape;1826;p63"/>
          <p:cNvPicPr preferRelativeResize="0"/>
          <p:nvPr/>
        </p:nvPicPr>
        <p:blipFill rotWithShape="1">
          <a:blip r:embed="rId4">
            <a:alphaModFix amt="18000"/>
          </a:blip>
          <a:srcRect/>
          <a:stretch/>
        </p:blipFill>
        <p:spPr>
          <a:xfrm rot="10800000" flipH="1">
            <a:off x="8487223" y="3052880"/>
            <a:ext cx="3704777" cy="3663727"/>
          </a:xfrm>
          <a:prstGeom prst="rect">
            <a:avLst/>
          </a:prstGeom>
          <a:noFill/>
          <a:ln>
            <a:noFill/>
          </a:ln>
        </p:spPr>
      </p:pic>
      <p:grpSp>
        <p:nvGrpSpPr>
          <p:cNvPr id="1829" name="Google Shape;1829;p63"/>
          <p:cNvGrpSpPr/>
          <p:nvPr/>
        </p:nvGrpSpPr>
        <p:grpSpPr>
          <a:xfrm rot="10800000">
            <a:off x="8222664" y="1423433"/>
            <a:ext cx="4753382" cy="4536923"/>
            <a:chOff x="-62725" y="-2035"/>
            <a:chExt cx="2665449" cy="2544070"/>
          </a:xfrm>
        </p:grpSpPr>
        <p:sp>
          <p:nvSpPr>
            <p:cNvPr id="1830" name="Google Shape;1830;p63"/>
            <p:cNvSpPr/>
            <p:nvPr/>
          </p:nvSpPr>
          <p:spPr>
            <a:xfrm>
              <a:off x="-62725" y="-2035"/>
              <a:ext cx="2665449" cy="2544070"/>
            </a:xfrm>
            <a:custGeom>
              <a:avLst/>
              <a:gdLst/>
              <a:ahLst/>
              <a:cxnLst/>
              <a:rect l="l" t="t" r="r" b="b"/>
              <a:pathLst>
                <a:path w="2665449" h="2544070" extrusionOk="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129035"/>
                  </a:lnTo>
                  <a:cubicBezTo>
                    <a:pt x="923153" y="127203"/>
                    <a:pt x="543906" y="344656"/>
                    <a:pt x="338589" y="699054"/>
                  </a:cubicBezTo>
                  <a:cubicBezTo>
                    <a:pt x="133273" y="1053452"/>
                    <a:pt x="133273" y="1490618"/>
                    <a:pt x="338589" y="1845016"/>
                  </a:cubicBezTo>
                  <a:cubicBezTo>
                    <a:pt x="543906" y="2199414"/>
                    <a:pt x="923153" y="2416867"/>
                    <a:pt x="1332725" y="2415035"/>
                  </a:cubicBezTo>
                  <a:cubicBezTo>
                    <a:pt x="1742297" y="2416867"/>
                    <a:pt x="2121544" y="2199414"/>
                    <a:pt x="2326861" y="1845016"/>
                  </a:cubicBezTo>
                  <a:cubicBezTo>
                    <a:pt x="2532177" y="1490618"/>
                    <a:pt x="2532177" y="1053452"/>
                    <a:pt x="2326861" y="699054"/>
                  </a:cubicBezTo>
                  <a:cubicBezTo>
                    <a:pt x="2121544" y="344656"/>
                    <a:pt x="1742297" y="127203"/>
                    <a:pt x="1332725" y="129035"/>
                  </a:cubicBezTo>
                  <a:close/>
                </a:path>
              </a:pathLst>
            </a:custGeom>
            <a:solidFill>
              <a:srgbClr val="494F56"/>
            </a:solidFill>
            <a:ln>
              <a:noFill/>
            </a:ln>
          </p:spPr>
          <p:txBody>
            <a:bodyPr spcFirstLastPara="1" wrap="square" lIns="60950" tIns="60950" rIns="60950" bIns="60950" anchor="ctr" anchorCtr="0">
              <a:noAutofit/>
            </a:bodyPr>
            <a:lstStyle/>
            <a:p>
              <a:endParaRPr sz="1200"/>
            </a:p>
          </p:txBody>
        </p:sp>
        <p:sp>
          <p:nvSpPr>
            <p:cNvPr id="1831" name="Google Shape;1831;p63"/>
            <p:cNvSpPr/>
            <p:nvPr/>
          </p:nvSpPr>
          <p:spPr>
            <a:xfrm>
              <a:off x="-62725" y="-2035"/>
              <a:ext cx="2665449" cy="2544070"/>
            </a:xfrm>
            <a:custGeom>
              <a:avLst/>
              <a:gdLst/>
              <a:ahLst/>
              <a:cxnLst/>
              <a:rect l="l" t="t" r="r" b="b"/>
              <a:pathLst>
                <a:path w="2665449" h="2544070" extrusionOk="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129035"/>
                  </a:lnTo>
                  <a:cubicBezTo>
                    <a:pt x="923153" y="127203"/>
                    <a:pt x="543906" y="344656"/>
                    <a:pt x="338589" y="699054"/>
                  </a:cubicBezTo>
                  <a:cubicBezTo>
                    <a:pt x="133273" y="1053452"/>
                    <a:pt x="133273" y="1490618"/>
                    <a:pt x="338589" y="1845016"/>
                  </a:cubicBezTo>
                  <a:cubicBezTo>
                    <a:pt x="543906" y="2199414"/>
                    <a:pt x="923153" y="2416867"/>
                    <a:pt x="1332725" y="2415035"/>
                  </a:cubicBezTo>
                  <a:cubicBezTo>
                    <a:pt x="1742297" y="2416867"/>
                    <a:pt x="2121544" y="2199414"/>
                    <a:pt x="2326861" y="1845016"/>
                  </a:cubicBezTo>
                  <a:cubicBezTo>
                    <a:pt x="2532177" y="1490618"/>
                    <a:pt x="2532177" y="1053452"/>
                    <a:pt x="2326861" y="699054"/>
                  </a:cubicBezTo>
                  <a:cubicBezTo>
                    <a:pt x="2121544" y="344656"/>
                    <a:pt x="1742297" y="127203"/>
                    <a:pt x="1332725" y="129035"/>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grpSp>
      <p:sp>
        <p:nvSpPr>
          <p:cNvPr id="1832" name="Google Shape;1832;p63"/>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1833" name="Google Shape;1833;p63"/>
          <p:cNvSpPr txBox="1"/>
          <p:nvPr/>
        </p:nvSpPr>
        <p:spPr>
          <a:xfrm>
            <a:off x="4636567" y="641351"/>
            <a:ext cx="7220674"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Specific and Sub Objectives</a:t>
            </a:r>
            <a:endParaRPr sz="1200" dirty="0"/>
          </a:p>
        </p:txBody>
      </p:sp>
      <p:sp>
        <p:nvSpPr>
          <p:cNvPr id="1834" name="Google Shape;1834;p63"/>
          <p:cNvSpPr txBox="1"/>
          <p:nvPr/>
        </p:nvSpPr>
        <p:spPr>
          <a:xfrm>
            <a:off x="9095756" y="3149017"/>
            <a:ext cx="3007197" cy="2154436"/>
          </a:xfrm>
          <a:prstGeom prst="rect">
            <a:avLst/>
          </a:prstGeom>
          <a:noFill/>
          <a:ln>
            <a:noFill/>
          </a:ln>
        </p:spPr>
        <p:txBody>
          <a:bodyPr spcFirstLastPara="1" wrap="square" lIns="0" tIns="0" rIns="0" bIns="0" anchor="t" anchorCtr="0">
            <a:spAutoFit/>
          </a:bodyPr>
          <a:lstStyle/>
          <a:p>
            <a:pPr algn="ctr">
              <a:lnSpc>
                <a:spcPct val="140028"/>
              </a:lnSpc>
            </a:pPr>
            <a:r>
              <a:rPr lang="en-US" sz="2000" dirty="0"/>
              <a:t>"Develop a predictive model for bean market price estimation in Sri Lanka using historical data and advanced data analysis techniques."</a:t>
            </a:r>
            <a:endParaRPr sz="2000" dirty="0"/>
          </a:p>
        </p:txBody>
      </p:sp>
      <p:sp>
        <p:nvSpPr>
          <p:cNvPr id="1835" name="Google Shape;1835;p63"/>
          <p:cNvSpPr txBox="1"/>
          <p:nvPr/>
        </p:nvSpPr>
        <p:spPr>
          <a:xfrm>
            <a:off x="9057813" y="2513269"/>
            <a:ext cx="3083084" cy="643253"/>
          </a:xfrm>
          <a:prstGeom prst="rect">
            <a:avLst/>
          </a:prstGeom>
          <a:noFill/>
          <a:ln>
            <a:noFill/>
          </a:ln>
        </p:spPr>
        <p:txBody>
          <a:bodyPr spcFirstLastPara="1" wrap="square" lIns="0" tIns="0" rIns="0" bIns="0" anchor="t" anchorCtr="0">
            <a:spAutoFit/>
          </a:bodyPr>
          <a:lstStyle/>
          <a:p>
            <a:pPr algn="ctr">
              <a:lnSpc>
                <a:spcPct val="140008"/>
              </a:lnSpc>
            </a:pPr>
            <a:r>
              <a:rPr lang="en-US" sz="2986" dirty="0">
                <a:solidFill>
                  <a:srgbClr val="7030A0"/>
                </a:solidFill>
                <a:latin typeface="Open Sans"/>
                <a:ea typeface="Open Sans"/>
                <a:cs typeface="Open Sans"/>
                <a:sym typeface="Open Sans"/>
              </a:rPr>
              <a:t>Specific Objective</a:t>
            </a:r>
            <a:endParaRPr sz="1200" dirty="0">
              <a:solidFill>
                <a:srgbClr val="7030A0"/>
              </a:solidFill>
            </a:endParaRPr>
          </a:p>
        </p:txBody>
      </p:sp>
      <p:sp>
        <p:nvSpPr>
          <p:cNvPr id="1836" name="Google Shape;1836;p63"/>
          <p:cNvSpPr txBox="1"/>
          <p:nvPr/>
        </p:nvSpPr>
        <p:spPr>
          <a:xfrm>
            <a:off x="510927" y="2096799"/>
            <a:ext cx="7887249" cy="3988784"/>
          </a:xfrm>
          <a:prstGeom prst="rect">
            <a:avLst/>
          </a:prstGeom>
          <a:noFill/>
          <a:ln>
            <a:noFill/>
          </a:ln>
        </p:spPr>
        <p:txBody>
          <a:bodyPr spcFirstLastPara="1" wrap="square" lIns="0" tIns="0" rIns="0" bIns="0" anchor="t" anchorCtr="0">
            <a:spAutoFit/>
          </a:bodyPr>
          <a:lstStyle/>
          <a:p>
            <a:r>
              <a:rPr lang="en-US" b="1" dirty="0"/>
              <a:t>• Data Collection and Preparation:</a:t>
            </a:r>
            <a:endParaRPr lang="en-US" dirty="0"/>
          </a:p>
          <a:p>
            <a:r>
              <a:rPr lang="en-US" dirty="0"/>
              <a:t>Gather comprehensive historical data on bean prices from local markets and trading platforms in Sri Lanka.</a:t>
            </a:r>
          </a:p>
          <a:p>
            <a:endParaRPr lang="en-US" dirty="0"/>
          </a:p>
          <a:p>
            <a:r>
              <a:rPr lang="en-US" b="1" dirty="0"/>
              <a:t>• Exploratory Data Analysis (EDA):</a:t>
            </a:r>
            <a:endParaRPr lang="en-US" dirty="0"/>
          </a:p>
          <a:p>
            <a:r>
              <a:rPr lang="en-US" dirty="0"/>
              <a:t>Conduct exploratory data analysis to identify patterns, trends, and factors influencing bean prices.</a:t>
            </a:r>
          </a:p>
          <a:p>
            <a:endParaRPr lang="en-US" dirty="0"/>
          </a:p>
          <a:p>
            <a:r>
              <a:rPr lang="en-US" b="1" dirty="0"/>
              <a:t>• Feature Selection and Engineering:</a:t>
            </a:r>
            <a:endParaRPr lang="en-US" dirty="0"/>
          </a:p>
          <a:p>
            <a:r>
              <a:rPr lang="en-US" dirty="0"/>
              <a:t>Identify relevant features from the dataset that significantly impact bean prices.</a:t>
            </a:r>
          </a:p>
          <a:p>
            <a:pPr>
              <a:lnSpc>
                <a:spcPct val="220055"/>
              </a:lnSpc>
            </a:pPr>
            <a:r>
              <a:rPr lang="en-US" b="1" dirty="0"/>
              <a:t>• Model Development and Evaluation</a:t>
            </a:r>
          </a:p>
          <a:p>
            <a:pPr>
              <a:lnSpc>
                <a:spcPct val="220055"/>
              </a:lnSpc>
            </a:pPr>
            <a:r>
              <a:rPr lang="en-US" b="1" dirty="0"/>
              <a:t>• Deployment and Monitoring</a:t>
            </a:r>
            <a:endParaRPr lang="en-US" sz="1200" dirty="0">
              <a:solidFill>
                <a:schemeClr val="dk1"/>
              </a:solidFill>
              <a:latin typeface="Calibri"/>
              <a:ea typeface="Calibri"/>
              <a:cs typeface="Calibri"/>
              <a:sym typeface="Calibri"/>
            </a:endParaRPr>
          </a:p>
        </p:txBody>
      </p:sp>
      <p:sp>
        <p:nvSpPr>
          <p:cNvPr id="1837" name="Google Shape;1837;p63"/>
          <p:cNvSpPr txBox="1"/>
          <p:nvPr/>
        </p:nvSpPr>
        <p:spPr>
          <a:xfrm>
            <a:off x="630760" y="1094467"/>
            <a:ext cx="8427053" cy="812851"/>
          </a:xfrm>
          <a:prstGeom prst="rect">
            <a:avLst/>
          </a:prstGeom>
          <a:noFill/>
          <a:ln>
            <a:noFill/>
          </a:ln>
        </p:spPr>
        <p:txBody>
          <a:bodyPr spcFirstLastPara="1" wrap="square" lIns="0" tIns="0" rIns="0" bIns="0" anchor="t" anchorCtr="0">
            <a:spAutoFit/>
          </a:bodyPr>
          <a:lstStyle/>
          <a:p>
            <a:pPr>
              <a:lnSpc>
                <a:spcPct val="220055"/>
              </a:lnSpc>
            </a:pPr>
            <a:endParaRPr sz="1200" dirty="0">
              <a:solidFill>
                <a:srgbClr val="7030A0"/>
              </a:solidFill>
              <a:latin typeface="Calibri"/>
              <a:ea typeface="Calibri"/>
              <a:cs typeface="Calibri"/>
              <a:sym typeface="Calibri"/>
            </a:endParaRPr>
          </a:p>
          <a:p>
            <a:pPr algn="just">
              <a:lnSpc>
                <a:spcPct val="139964"/>
              </a:lnSpc>
            </a:pPr>
            <a:r>
              <a:rPr lang="en-US" sz="1887" b="1" dirty="0">
                <a:solidFill>
                  <a:srgbClr val="7030A0"/>
                </a:solidFill>
                <a:latin typeface="Open Sans"/>
                <a:ea typeface="Open Sans"/>
                <a:cs typeface="Open Sans"/>
                <a:sym typeface="Open Sans"/>
              </a:rPr>
              <a:t>Sub Objectives</a:t>
            </a:r>
            <a:endParaRPr sz="1200" dirty="0">
              <a:solidFill>
                <a:srgbClr val="7030A0"/>
              </a:solidFill>
            </a:endParaRPr>
          </a:p>
        </p:txBody>
      </p:sp>
      <p:sp>
        <p:nvSpPr>
          <p:cNvPr id="19" name="Rectangle 18">
            <a:extLst>
              <a:ext uri="{FF2B5EF4-FFF2-40B4-BE49-F238E27FC236}">
                <a16:creationId xmlns:a16="http://schemas.microsoft.com/office/drawing/2014/main" id="{3CADA0EC-BFE4-4537-B222-919956FB72F9}"/>
              </a:ext>
            </a:extLst>
          </p:cNvPr>
          <p:cNvSpPr/>
          <p:nvPr/>
        </p:nvSpPr>
        <p:spPr>
          <a:xfrm rot="3846673">
            <a:off x="-17333" y="-1780810"/>
            <a:ext cx="2357417" cy="4094362"/>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832">
                                            <p:txEl>
                                              <p:pRg st="0" end="0"/>
                                            </p:txEl>
                                          </p:spTgt>
                                        </p:tgtEl>
                                        <p:attrNameLst>
                                          <p:attrName>style.visibility</p:attrName>
                                        </p:attrNameLst>
                                      </p:cBhvr>
                                      <p:to>
                                        <p:strVal val="visible"/>
                                      </p:to>
                                    </p:set>
                                    <p:animEffect transition="in" filter="barn(inVertical)">
                                      <p:cBhvr>
                                        <p:cTn id="7" dur="500"/>
                                        <p:tgtEl>
                                          <p:spTgt spid="183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833">
                                            <p:txEl>
                                              <p:pRg st="0" end="0"/>
                                            </p:txEl>
                                          </p:spTgt>
                                        </p:tgtEl>
                                        <p:attrNameLst>
                                          <p:attrName>style.visibility</p:attrName>
                                        </p:attrNameLst>
                                      </p:cBhvr>
                                      <p:to>
                                        <p:strVal val="visible"/>
                                      </p:to>
                                    </p:set>
                                    <p:animEffect transition="in" filter="barn(inVertical)">
                                      <p:cBhvr>
                                        <p:cTn id="12" dur="500"/>
                                        <p:tgtEl>
                                          <p:spTgt spid="183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829"/>
                                        </p:tgtEl>
                                        <p:attrNameLst>
                                          <p:attrName>style.visibility</p:attrName>
                                        </p:attrNameLst>
                                      </p:cBhvr>
                                      <p:to>
                                        <p:strVal val="visible"/>
                                      </p:to>
                                    </p:set>
                                    <p:animEffect transition="in" filter="fade">
                                      <p:cBhvr>
                                        <p:cTn id="17" dur="1000"/>
                                        <p:tgtEl>
                                          <p:spTgt spid="1829"/>
                                        </p:tgtEl>
                                      </p:cBhvr>
                                    </p:animEffect>
                                    <p:anim calcmode="lin" valueType="num">
                                      <p:cBhvr>
                                        <p:cTn id="18" dur="1000" fill="hold"/>
                                        <p:tgtEl>
                                          <p:spTgt spid="1829"/>
                                        </p:tgtEl>
                                        <p:attrNameLst>
                                          <p:attrName>ppt_x</p:attrName>
                                        </p:attrNameLst>
                                      </p:cBhvr>
                                      <p:tavLst>
                                        <p:tav tm="0">
                                          <p:val>
                                            <p:strVal val="#ppt_x"/>
                                          </p:val>
                                        </p:tav>
                                        <p:tav tm="100000">
                                          <p:val>
                                            <p:strVal val="#ppt_x"/>
                                          </p:val>
                                        </p:tav>
                                      </p:tavLst>
                                    </p:anim>
                                    <p:anim calcmode="lin" valueType="num">
                                      <p:cBhvr>
                                        <p:cTn id="19" dur="1000" fill="hold"/>
                                        <p:tgtEl>
                                          <p:spTgt spid="1829"/>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1835">
                                            <p:txEl>
                                              <p:pRg st="0" end="0"/>
                                            </p:txEl>
                                          </p:spTgt>
                                        </p:tgtEl>
                                        <p:attrNameLst>
                                          <p:attrName>style.visibility</p:attrName>
                                        </p:attrNameLst>
                                      </p:cBhvr>
                                      <p:to>
                                        <p:strVal val="visible"/>
                                      </p:to>
                                    </p:set>
                                    <p:animEffect transition="in" filter="barn(inVertical)">
                                      <p:cBhvr>
                                        <p:cTn id="24" dur="500"/>
                                        <p:tgtEl>
                                          <p:spTgt spid="1835">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834">
                                            <p:txEl>
                                              <p:pRg st="0" end="0"/>
                                            </p:txEl>
                                          </p:spTgt>
                                        </p:tgtEl>
                                        <p:attrNameLst>
                                          <p:attrName>style.visibility</p:attrName>
                                        </p:attrNameLst>
                                      </p:cBhvr>
                                      <p:to>
                                        <p:strVal val="visible"/>
                                      </p:to>
                                    </p:set>
                                    <p:animEffect transition="in" filter="wipe(down)">
                                      <p:cBhvr>
                                        <p:cTn id="29" dur="500"/>
                                        <p:tgtEl>
                                          <p:spTgt spid="1834">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nodeType="clickEffect">
                                  <p:stCondLst>
                                    <p:cond delay="0"/>
                                  </p:stCondLst>
                                  <p:childTnLst>
                                    <p:set>
                                      <p:cBhvr>
                                        <p:cTn id="33" dur="1" fill="hold">
                                          <p:stCondLst>
                                            <p:cond delay="0"/>
                                          </p:stCondLst>
                                        </p:cTn>
                                        <p:tgtEl>
                                          <p:spTgt spid="1837">
                                            <p:txEl>
                                              <p:pRg st="1" end="1"/>
                                            </p:txEl>
                                          </p:spTgt>
                                        </p:tgtEl>
                                        <p:attrNameLst>
                                          <p:attrName>style.visibility</p:attrName>
                                        </p:attrNameLst>
                                      </p:cBhvr>
                                      <p:to>
                                        <p:strVal val="visible"/>
                                      </p:to>
                                    </p:set>
                                    <p:animEffect transition="in" filter="barn(inVertical)">
                                      <p:cBhvr>
                                        <p:cTn id="34" dur="500"/>
                                        <p:tgtEl>
                                          <p:spTgt spid="1837">
                                            <p:txEl>
                                              <p:pRg st="1" end="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1836">
                                            <p:txEl>
                                              <p:pRg st="0" end="0"/>
                                            </p:txEl>
                                          </p:spTgt>
                                        </p:tgtEl>
                                        <p:attrNameLst>
                                          <p:attrName>style.visibility</p:attrName>
                                        </p:attrNameLst>
                                      </p:cBhvr>
                                      <p:to>
                                        <p:strVal val="visible"/>
                                      </p:to>
                                    </p:set>
                                    <p:animEffect transition="in" filter="wipe(down)">
                                      <p:cBhvr>
                                        <p:cTn id="39" dur="500"/>
                                        <p:tgtEl>
                                          <p:spTgt spid="1836">
                                            <p:txEl>
                                              <p:pRg st="0" end="0"/>
                                            </p:txEl>
                                          </p:spTgt>
                                        </p:tgtEl>
                                      </p:cBhvr>
                                    </p:animEffect>
                                  </p:childTnLst>
                                </p:cTn>
                              </p:par>
                              <p:par>
                                <p:cTn id="40" presetID="22" presetClass="entr" presetSubtype="4" fill="hold" nodeType="withEffect">
                                  <p:stCondLst>
                                    <p:cond delay="0"/>
                                  </p:stCondLst>
                                  <p:childTnLst>
                                    <p:set>
                                      <p:cBhvr>
                                        <p:cTn id="41" dur="1" fill="hold">
                                          <p:stCondLst>
                                            <p:cond delay="0"/>
                                          </p:stCondLst>
                                        </p:cTn>
                                        <p:tgtEl>
                                          <p:spTgt spid="1836">
                                            <p:txEl>
                                              <p:pRg st="1" end="1"/>
                                            </p:txEl>
                                          </p:spTgt>
                                        </p:tgtEl>
                                        <p:attrNameLst>
                                          <p:attrName>style.visibility</p:attrName>
                                        </p:attrNameLst>
                                      </p:cBhvr>
                                      <p:to>
                                        <p:strVal val="visible"/>
                                      </p:to>
                                    </p:set>
                                    <p:animEffect transition="in" filter="wipe(down)">
                                      <p:cBhvr>
                                        <p:cTn id="42" dur="500"/>
                                        <p:tgtEl>
                                          <p:spTgt spid="1836">
                                            <p:txEl>
                                              <p:pRg st="1" end="1"/>
                                            </p:txEl>
                                          </p:spTgt>
                                        </p:tgtEl>
                                      </p:cBhvr>
                                    </p:animEffect>
                                  </p:childTnLst>
                                </p:cTn>
                              </p:par>
                              <p:par>
                                <p:cTn id="43" presetID="22" presetClass="entr" presetSubtype="4" fill="hold" nodeType="withEffect">
                                  <p:stCondLst>
                                    <p:cond delay="0"/>
                                  </p:stCondLst>
                                  <p:childTnLst>
                                    <p:set>
                                      <p:cBhvr>
                                        <p:cTn id="44" dur="1" fill="hold">
                                          <p:stCondLst>
                                            <p:cond delay="0"/>
                                          </p:stCondLst>
                                        </p:cTn>
                                        <p:tgtEl>
                                          <p:spTgt spid="1836">
                                            <p:txEl>
                                              <p:pRg st="3" end="3"/>
                                            </p:txEl>
                                          </p:spTgt>
                                        </p:tgtEl>
                                        <p:attrNameLst>
                                          <p:attrName>style.visibility</p:attrName>
                                        </p:attrNameLst>
                                      </p:cBhvr>
                                      <p:to>
                                        <p:strVal val="visible"/>
                                      </p:to>
                                    </p:set>
                                    <p:animEffect transition="in" filter="wipe(down)">
                                      <p:cBhvr>
                                        <p:cTn id="45" dur="500"/>
                                        <p:tgtEl>
                                          <p:spTgt spid="1836">
                                            <p:txEl>
                                              <p:pRg st="3" end="3"/>
                                            </p:txEl>
                                          </p:spTgt>
                                        </p:tgtEl>
                                      </p:cBhvr>
                                    </p:animEffect>
                                  </p:childTnLst>
                                </p:cTn>
                              </p:par>
                              <p:par>
                                <p:cTn id="46" presetID="22" presetClass="entr" presetSubtype="4" fill="hold" nodeType="withEffect">
                                  <p:stCondLst>
                                    <p:cond delay="0"/>
                                  </p:stCondLst>
                                  <p:childTnLst>
                                    <p:set>
                                      <p:cBhvr>
                                        <p:cTn id="47" dur="1" fill="hold">
                                          <p:stCondLst>
                                            <p:cond delay="0"/>
                                          </p:stCondLst>
                                        </p:cTn>
                                        <p:tgtEl>
                                          <p:spTgt spid="1836">
                                            <p:txEl>
                                              <p:pRg st="4" end="4"/>
                                            </p:txEl>
                                          </p:spTgt>
                                        </p:tgtEl>
                                        <p:attrNameLst>
                                          <p:attrName>style.visibility</p:attrName>
                                        </p:attrNameLst>
                                      </p:cBhvr>
                                      <p:to>
                                        <p:strVal val="visible"/>
                                      </p:to>
                                    </p:set>
                                    <p:animEffect transition="in" filter="wipe(down)">
                                      <p:cBhvr>
                                        <p:cTn id="48" dur="500"/>
                                        <p:tgtEl>
                                          <p:spTgt spid="1836">
                                            <p:txEl>
                                              <p:pRg st="4" end="4"/>
                                            </p:txEl>
                                          </p:spTgt>
                                        </p:tgtEl>
                                      </p:cBhvr>
                                    </p:animEffect>
                                  </p:childTnLst>
                                </p:cTn>
                              </p:par>
                              <p:par>
                                <p:cTn id="49" presetID="22" presetClass="entr" presetSubtype="4" fill="hold" nodeType="withEffect">
                                  <p:stCondLst>
                                    <p:cond delay="0"/>
                                  </p:stCondLst>
                                  <p:childTnLst>
                                    <p:set>
                                      <p:cBhvr>
                                        <p:cTn id="50" dur="1" fill="hold">
                                          <p:stCondLst>
                                            <p:cond delay="0"/>
                                          </p:stCondLst>
                                        </p:cTn>
                                        <p:tgtEl>
                                          <p:spTgt spid="1836">
                                            <p:txEl>
                                              <p:pRg st="6" end="6"/>
                                            </p:txEl>
                                          </p:spTgt>
                                        </p:tgtEl>
                                        <p:attrNameLst>
                                          <p:attrName>style.visibility</p:attrName>
                                        </p:attrNameLst>
                                      </p:cBhvr>
                                      <p:to>
                                        <p:strVal val="visible"/>
                                      </p:to>
                                    </p:set>
                                    <p:animEffect transition="in" filter="wipe(down)">
                                      <p:cBhvr>
                                        <p:cTn id="51" dur="500"/>
                                        <p:tgtEl>
                                          <p:spTgt spid="1836">
                                            <p:txEl>
                                              <p:pRg st="6" end="6"/>
                                            </p:txEl>
                                          </p:spTgt>
                                        </p:tgtEl>
                                      </p:cBhvr>
                                    </p:animEffect>
                                  </p:childTnLst>
                                </p:cTn>
                              </p:par>
                              <p:par>
                                <p:cTn id="52" presetID="22" presetClass="entr" presetSubtype="4" fill="hold" nodeType="withEffect">
                                  <p:stCondLst>
                                    <p:cond delay="0"/>
                                  </p:stCondLst>
                                  <p:childTnLst>
                                    <p:set>
                                      <p:cBhvr>
                                        <p:cTn id="53" dur="1" fill="hold">
                                          <p:stCondLst>
                                            <p:cond delay="0"/>
                                          </p:stCondLst>
                                        </p:cTn>
                                        <p:tgtEl>
                                          <p:spTgt spid="1836">
                                            <p:txEl>
                                              <p:pRg st="7" end="7"/>
                                            </p:txEl>
                                          </p:spTgt>
                                        </p:tgtEl>
                                        <p:attrNameLst>
                                          <p:attrName>style.visibility</p:attrName>
                                        </p:attrNameLst>
                                      </p:cBhvr>
                                      <p:to>
                                        <p:strVal val="visible"/>
                                      </p:to>
                                    </p:set>
                                    <p:animEffect transition="in" filter="wipe(down)">
                                      <p:cBhvr>
                                        <p:cTn id="54" dur="500"/>
                                        <p:tgtEl>
                                          <p:spTgt spid="1836">
                                            <p:txEl>
                                              <p:pRg st="7" end="7"/>
                                            </p:txEl>
                                          </p:spTgt>
                                        </p:tgtEl>
                                      </p:cBhvr>
                                    </p:animEffect>
                                  </p:childTnLst>
                                </p:cTn>
                              </p:par>
                              <p:par>
                                <p:cTn id="55" presetID="22" presetClass="entr" presetSubtype="4" fill="hold" nodeType="withEffect">
                                  <p:stCondLst>
                                    <p:cond delay="0"/>
                                  </p:stCondLst>
                                  <p:childTnLst>
                                    <p:set>
                                      <p:cBhvr>
                                        <p:cTn id="56" dur="1" fill="hold">
                                          <p:stCondLst>
                                            <p:cond delay="0"/>
                                          </p:stCondLst>
                                        </p:cTn>
                                        <p:tgtEl>
                                          <p:spTgt spid="1836">
                                            <p:txEl>
                                              <p:pRg st="8" end="8"/>
                                            </p:txEl>
                                          </p:spTgt>
                                        </p:tgtEl>
                                        <p:attrNameLst>
                                          <p:attrName>style.visibility</p:attrName>
                                        </p:attrNameLst>
                                      </p:cBhvr>
                                      <p:to>
                                        <p:strVal val="visible"/>
                                      </p:to>
                                    </p:set>
                                    <p:animEffect transition="in" filter="wipe(down)">
                                      <p:cBhvr>
                                        <p:cTn id="57" dur="500"/>
                                        <p:tgtEl>
                                          <p:spTgt spid="1836">
                                            <p:txEl>
                                              <p:pRg st="8" end="8"/>
                                            </p:txEl>
                                          </p:spTgt>
                                        </p:tgtEl>
                                      </p:cBhvr>
                                    </p:animEffect>
                                  </p:childTnLst>
                                </p:cTn>
                              </p:par>
                              <p:par>
                                <p:cTn id="58" presetID="22" presetClass="entr" presetSubtype="4" fill="hold" nodeType="withEffect">
                                  <p:stCondLst>
                                    <p:cond delay="0"/>
                                  </p:stCondLst>
                                  <p:childTnLst>
                                    <p:set>
                                      <p:cBhvr>
                                        <p:cTn id="59" dur="1" fill="hold">
                                          <p:stCondLst>
                                            <p:cond delay="0"/>
                                          </p:stCondLst>
                                        </p:cTn>
                                        <p:tgtEl>
                                          <p:spTgt spid="1836">
                                            <p:txEl>
                                              <p:pRg st="9" end="9"/>
                                            </p:txEl>
                                          </p:spTgt>
                                        </p:tgtEl>
                                        <p:attrNameLst>
                                          <p:attrName>style.visibility</p:attrName>
                                        </p:attrNameLst>
                                      </p:cBhvr>
                                      <p:to>
                                        <p:strVal val="visible"/>
                                      </p:to>
                                    </p:set>
                                    <p:animEffect transition="in" filter="wipe(down)">
                                      <p:cBhvr>
                                        <p:cTn id="60" dur="500"/>
                                        <p:tgtEl>
                                          <p:spTgt spid="183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4" name="Picture 3">
            <a:extLst>
              <a:ext uri="{FF2B5EF4-FFF2-40B4-BE49-F238E27FC236}">
                <a16:creationId xmlns:a16="http://schemas.microsoft.com/office/drawing/2014/main" id="{E8F289B7-EA32-4FAC-B221-9CD83F17C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0286" y="400586"/>
            <a:ext cx="8571428" cy="6222064"/>
          </a:xfrm>
          <a:prstGeom prst="rect">
            <a:avLst/>
          </a:prstGeom>
        </p:spPr>
      </p:pic>
      <p:sp>
        <p:nvSpPr>
          <p:cNvPr id="15" name="Google Shape;321;p11">
            <a:extLst>
              <a:ext uri="{FF2B5EF4-FFF2-40B4-BE49-F238E27FC236}">
                <a16:creationId xmlns:a16="http://schemas.microsoft.com/office/drawing/2014/main" id="{848AD8A1-E94A-4225-9117-5CB8772B9146}"/>
              </a:ext>
            </a:extLst>
          </p:cNvPr>
          <p:cNvSpPr txBox="1"/>
          <p:nvPr/>
        </p:nvSpPr>
        <p:spPr>
          <a:xfrm>
            <a:off x="2756439" y="6486168"/>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pic>
        <p:nvPicPr>
          <p:cNvPr id="14" name="Google Shape;292;p11">
            <a:extLst>
              <a:ext uri="{FF2B5EF4-FFF2-40B4-BE49-F238E27FC236}">
                <a16:creationId xmlns:a16="http://schemas.microsoft.com/office/drawing/2014/main" id="{782610CA-85E8-4012-B261-8404A4804BF7}"/>
              </a:ext>
            </a:extLst>
          </p:cNvPr>
          <p:cNvPicPr preferRelativeResize="0"/>
          <p:nvPr/>
        </p:nvPicPr>
        <p:blipFill rotWithShape="1">
          <a:blip r:embed="rId4">
            <a:alphaModFix amt="80000"/>
          </a:blip>
          <a:srcRect r="36908"/>
          <a:stretch/>
        </p:blipFill>
        <p:spPr>
          <a:xfrm>
            <a:off x="0" y="6387354"/>
            <a:ext cx="3240741" cy="499254"/>
          </a:xfrm>
          <a:prstGeom prst="rect">
            <a:avLst/>
          </a:prstGeom>
          <a:noFill/>
          <a:ln>
            <a:noFill/>
          </a:ln>
        </p:spPr>
      </p:pic>
      <p:pic>
        <p:nvPicPr>
          <p:cNvPr id="342" name="Google Shape;342;p12"/>
          <p:cNvPicPr preferRelativeResize="0"/>
          <p:nvPr/>
        </p:nvPicPr>
        <p:blipFill rotWithShape="1">
          <a:blip r:embed="rId5">
            <a:alphaModFix amt="18000"/>
          </a:blip>
          <a:srcRect/>
          <a:stretch/>
        </p:blipFill>
        <p:spPr>
          <a:xfrm rot="10800000" flipH="1">
            <a:off x="8575257" y="3181830"/>
            <a:ext cx="3704777" cy="3704777"/>
          </a:xfrm>
          <a:prstGeom prst="rect">
            <a:avLst/>
          </a:prstGeom>
          <a:noFill/>
          <a:ln>
            <a:noFill/>
          </a:ln>
        </p:spPr>
      </p:pic>
      <p:sp>
        <p:nvSpPr>
          <p:cNvPr id="346" name="Google Shape;346;p12"/>
          <p:cNvSpPr txBox="1"/>
          <p:nvPr/>
        </p:nvSpPr>
        <p:spPr>
          <a:xfrm>
            <a:off x="8668751" y="400586"/>
            <a:ext cx="3517788" cy="685765"/>
          </a:xfrm>
          <a:prstGeom prst="rect">
            <a:avLst/>
          </a:prstGeom>
          <a:noFill/>
          <a:ln>
            <a:noFill/>
          </a:ln>
        </p:spPr>
        <p:txBody>
          <a:bodyPr spcFirstLastPara="1" wrap="square" lIns="0" tIns="0" rIns="0" bIns="0" anchor="t" anchorCtr="0">
            <a:spAutoFit/>
          </a:bodyPr>
          <a:lstStyle/>
          <a:p>
            <a:pPr algn="ctr">
              <a:lnSpc>
                <a:spcPct val="130007"/>
              </a:lnSpc>
            </a:pPr>
            <a:r>
              <a:rPr lang="en-US" sz="3428" dirty="0">
                <a:solidFill>
                  <a:srgbClr val="242424"/>
                </a:solidFill>
                <a:latin typeface="Arial"/>
                <a:ea typeface="Arial"/>
                <a:cs typeface="Arial"/>
                <a:sym typeface="Arial"/>
              </a:rPr>
              <a:t>System Diagram</a:t>
            </a:r>
            <a:endParaRPr sz="1200" dirty="0"/>
          </a:p>
        </p:txBody>
      </p:sp>
      <p:sp>
        <p:nvSpPr>
          <p:cNvPr id="347" name="Google Shape;347;p12"/>
          <p:cNvSpPr txBox="1"/>
          <p:nvPr/>
        </p:nvSpPr>
        <p:spPr>
          <a:xfrm>
            <a:off x="8937980" y="-38100"/>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Methodology</a:t>
            </a:r>
            <a:endParaRPr sz="1200" dirty="0"/>
          </a:p>
        </p:txBody>
      </p:sp>
      <p:sp>
        <p:nvSpPr>
          <p:cNvPr id="16" name="Google Shape;322;p11">
            <a:extLst>
              <a:ext uri="{FF2B5EF4-FFF2-40B4-BE49-F238E27FC236}">
                <a16:creationId xmlns:a16="http://schemas.microsoft.com/office/drawing/2014/main" id="{98BBF108-85C4-4C5E-B1CD-E874774AFA0E}"/>
              </a:ext>
            </a:extLst>
          </p:cNvPr>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11" name="Rectangle 10">
            <a:extLst>
              <a:ext uri="{FF2B5EF4-FFF2-40B4-BE49-F238E27FC236}">
                <a16:creationId xmlns:a16="http://schemas.microsoft.com/office/drawing/2014/main" id="{1F71DF8D-D8A8-4305-8E58-FB3C80D54EEF}"/>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6236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47">
                                            <p:txEl>
                                              <p:pRg st="0" end="0"/>
                                            </p:txEl>
                                          </p:spTgt>
                                        </p:tgtEl>
                                        <p:attrNameLst>
                                          <p:attrName>style.visibility</p:attrName>
                                        </p:attrNameLst>
                                      </p:cBhvr>
                                      <p:to>
                                        <p:strVal val="visible"/>
                                      </p:to>
                                    </p:set>
                                    <p:animEffect transition="in" filter="barn(inVertical)">
                                      <p:cBhvr>
                                        <p:cTn id="7" dur="500"/>
                                        <p:tgtEl>
                                          <p:spTgt spid="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46">
                                            <p:txEl>
                                              <p:pRg st="0" end="0"/>
                                            </p:txEl>
                                          </p:spTgt>
                                        </p:tgtEl>
                                        <p:attrNameLst>
                                          <p:attrName>style.visibility</p:attrName>
                                        </p:attrNameLst>
                                      </p:cBhvr>
                                      <p:to>
                                        <p:strVal val="visible"/>
                                      </p:to>
                                    </p:set>
                                    <p:animEffect transition="in" filter="barn(inVertical)">
                                      <p:cBhvr>
                                        <p:cTn id="12" dur="500"/>
                                        <p:tgtEl>
                                          <p:spTgt spid="34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pic>
        <p:nvPicPr>
          <p:cNvPr id="1857" name="Google Shape;1857;p65"/>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58" name="Google Shape;1858;p6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59" name="Google Shape;1859;p65"/>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1860" name="Google Shape;1860;p65"/>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pic>
        <p:nvPicPr>
          <p:cNvPr id="1862" name="Google Shape;1862;p65"/>
          <p:cNvPicPr preferRelativeResize="0"/>
          <p:nvPr/>
        </p:nvPicPr>
        <p:blipFill rotWithShape="1">
          <a:blip r:embed="rId4">
            <a:alphaModFix amt="18000"/>
          </a:blip>
          <a:srcRect/>
          <a:stretch/>
        </p:blipFill>
        <p:spPr>
          <a:xfrm rot="10800000" flipH="1">
            <a:off x="8521110" y="3153222"/>
            <a:ext cx="3704777" cy="3267899"/>
          </a:xfrm>
          <a:prstGeom prst="rect">
            <a:avLst/>
          </a:prstGeom>
          <a:noFill/>
          <a:ln>
            <a:noFill/>
          </a:ln>
        </p:spPr>
      </p:pic>
      <p:sp>
        <p:nvSpPr>
          <p:cNvPr id="1864" name="Google Shape;1864;p65"/>
          <p:cNvSpPr/>
          <p:nvPr/>
        </p:nvSpPr>
        <p:spPr>
          <a:xfrm>
            <a:off x="6476396" y="1360683"/>
            <a:ext cx="3462651" cy="2522329"/>
          </a:xfrm>
          <a:custGeom>
            <a:avLst/>
            <a:gdLst/>
            <a:ahLst/>
            <a:cxnLst/>
            <a:rect l="l" t="t" r="r" b="b"/>
            <a:pathLst>
              <a:path w="1907337" h="1389379" extrusionOk="0">
                <a:moveTo>
                  <a:pt x="1782877" y="1389379"/>
                </a:moveTo>
                <a:lnTo>
                  <a:pt x="124460" y="1389379"/>
                </a:lnTo>
                <a:cubicBezTo>
                  <a:pt x="55880" y="1389379"/>
                  <a:pt x="0" y="1333499"/>
                  <a:pt x="0" y="1264919"/>
                </a:cubicBezTo>
                <a:lnTo>
                  <a:pt x="0" y="124460"/>
                </a:lnTo>
                <a:cubicBezTo>
                  <a:pt x="0" y="55880"/>
                  <a:pt x="55880" y="0"/>
                  <a:pt x="124460" y="0"/>
                </a:cubicBezTo>
                <a:lnTo>
                  <a:pt x="1782877" y="0"/>
                </a:lnTo>
                <a:cubicBezTo>
                  <a:pt x="1851458" y="0"/>
                  <a:pt x="1907337" y="55880"/>
                  <a:pt x="1907337" y="124460"/>
                </a:cubicBezTo>
                <a:lnTo>
                  <a:pt x="1907337" y="1264919"/>
                </a:lnTo>
                <a:cubicBezTo>
                  <a:pt x="1907337" y="1333499"/>
                  <a:pt x="1851458" y="1389379"/>
                  <a:pt x="1782877" y="1389379"/>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1865" name="Google Shape;1865;p65"/>
          <p:cNvSpPr/>
          <p:nvPr/>
        </p:nvSpPr>
        <p:spPr>
          <a:xfrm>
            <a:off x="1881175" y="1251228"/>
            <a:ext cx="3906807" cy="4920972"/>
          </a:xfrm>
          <a:custGeom>
            <a:avLst/>
            <a:gdLst/>
            <a:ahLst/>
            <a:cxnLst/>
            <a:rect l="l" t="t" r="r" b="b"/>
            <a:pathLst>
              <a:path w="1883204" h="2372064" extrusionOk="0">
                <a:moveTo>
                  <a:pt x="1758744" y="2372064"/>
                </a:moveTo>
                <a:lnTo>
                  <a:pt x="124460" y="2372064"/>
                </a:lnTo>
                <a:cubicBezTo>
                  <a:pt x="55880" y="2372064"/>
                  <a:pt x="0" y="2316184"/>
                  <a:pt x="0" y="2247604"/>
                </a:cubicBezTo>
                <a:lnTo>
                  <a:pt x="0" y="124460"/>
                </a:lnTo>
                <a:cubicBezTo>
                  <a:pt x="0" y="55880"/>
                  <a:pt x="55880" y="0"/>
                  <a:pt x="124460" y="0"/>
                </a:cubicBezTo>
                <a:lnTo>
                  <a:pt x="1758744" y="0"/>
                </a:lnTo>
                <a:cubicBezTo>
                  <a:pt x="1827324" y="0"/>
                  <a:pt x="1883204" y="55880"/>
                  <a:pt x="1883204" y="124460"/>
                </a:cubicBezTo>
                <a:lnTo>
                  <a:pt x="1883204" y="2247604"/>
                </a:lnTo>
                <a:cubicBezTo>
                  <a:pt x="1883204" y="2316184"/>
                  <a:pt x="1827324" y="2372064"/>
                  <a:pt x="1758744"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cxnSp>
        <p:nvCxnSpPr>
          <p:cNvPr id="1866" name="Google Shape;1866;p65"/>
          <p:cNvCxnSpPr/>
          <p:nvPr/>
        </p:nvCxnSpPr>
        <p:spPr>
          <a:xfrm>
            <a:off x="7133778" y="2201627"/>
            <a:ext cx="2560617" cy="0"/>
          </a:xfrm>
          <a:prstGeom prst="straightConnector1">
            <a:avLst/>
          </a:prstGeom>
          <a:noFill/>
          <a:ln w="57150" cap="rnd" cmpd="sng">
            <a:solidFill>
              <a:srgbClr val="B3B3B3"/>
            </a:solidFill>
            <a:prstDash val="solid"/>
            <a:round/>
            <a:headEnd type="none" w="sm" len="sm"/>
            <a:tailEnd type="none" w="sm" len="sm"/>
          </a:ln>
        </p:spPr>
      </p:cxnSp>
      <p:cxnSp>
        <p:nvCxnSpPr>
          <p:cNvPr id="1867" name="Google Shape;1867;p65"/>
          <p:cNvCxnSpPr/>
          <p:nvPr/>
        </p:nvCxnSpPr>
        <p:spPr>
          <a:xfrm>
            <a:off x="2262615" y="1883688"/>
            <a:ext cx="2560617" cy="0"/>
          </a:xfrm>
          <a:prstGeom prst="straightConnector1">
            <a:avLst/>
          </a:prstGeom>
          <a:noFill/>
          <a:ln w="57150" cap="rnd" cmpd="sng">
            <a:solidFill>
              <a:srgbClr val="192954"/>
            </a:solidFill>
            <a:prstDash val="solid"/>
            <a:round/>
            <a:headEnd type="none" w="sm" len="sm"/>
            <a:tailEnd type="none" w="sm" len="sm"/>
          </a:ln>
        </p:spPr>
      </p:cxnSp>
      <p:sp>
        <p:nvSpPr>
          <p:cNvPr id="1868" name="Google Shape;1868;p65"/>
          <p:cNvSpPr/>
          <p:nvPr/>
        </p:nvSpPr>
        <p:spPr>
          <a:xfrm>
            <a:off x="6170480" y="1107438"/>
            <a:ext cx="688414" cy="688411"/>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5">
              <a:alphaModFix/>
            </a:blip>
            <a:stretch>
              <a:fillRect l="-2428" t="-5319" r="-2503" b="-8736"/>
            </a:stretch>
          </a:blipFill>
          <a:ln>
            <a:noFill/>
          </a:ln>
        </p:spPr>
        <p:txBody>
          <a:bodyPr spcFirstLastPara="1" wrap="square" lIns="60950" tIns="60950" rIns="60950" bIns="60950" anchor="ctr" anchorCtr="0">
            <a:noAutofit/>
          </a:bodyPr>
          <a:lstStyle/>
          <a:p>
            <a:endParaRPr sz="1200"/>
          </a:p>
        </p:txBody>
      </p:sp>
      <p:pic>
        <p:nvPicPr>
          <p:cNvPr id="1869" name="Google Shape;1869;p65"/>
          <p:cNvPicPr preferRelativeResize="0"/>
          <p:nvPr/>
        </p:nvPicPr>
        <p:blipFill rotWithShape="1">
          <a:blip r:embed="rId6">
            <a:alphaModFix/>
          </a:blip>
          <a:srcRect/>
          <a:stretch/>
        </p:blipFill>
        <p:spPr>
          <a:xfrm>
            <a:off x="1681059" y="863634"/>
            <a:ext cx="696004" cy="688411"/>
          </a:xfrm>
          <a:prstGeom prst="rect">
            <a:avLst/>
          </a:prstGeom>
          <a:noFill/>
          <a:ln>
            <a:noFill/>
          </a:ln>
        </p:spPr>
      </p:pic>
      <p:pic>
        <p:nvPicPr>
          <p:cNvPr id="1870" name="Google Shape;1870;p65"/>
          <p:cNvPicPr preferRelativeResize="0"/>
          <p:nvPr/>
        </p:nvPicPr>
        <p:blipFill rotWithShape="1">
          <a:blip r:embed="rId4">
            <a:alphaModFix amt="18000"/>
          </a:blip>
          <a:srcRect/>
          <a:stretch/>
        </p:blipFill>
        <p:spPr>
          <a:xfrm rot="10800000" flipH="1">
            <a:off x="8484864" y="3209762"/>
            <a:ext cx="3704777" cy="3634893"/>
          </a:xfrm>
          <a:prstGeom prst="rect">
            <a:avLst/>
          </a:prstGeom>
          <a:noFill/>
          <a:ln>
            <a:noFill/>
          </a:ln>
        </p:spPr>
      </p:pic>
      <p:pic>
        <p:nvPicPr>
          <p:cNvPr id="1871" name="Google Shape;1871;p65"/>
          <p:cNvPicPr preferRelativeResize="0"/>
          <p:nvPr/>
        </p:nvPicPr>
        <p:blipFill rotWithShape="1">
          <a:blip r:embed="rId7">
            <a:alphaModFix/>
          </a:blip>
          <a:srcRect l="21778" t="10668" r="21778" b="10689"/>
          <a:stretch/>
        </p:blipFill>
        <p:spPr>
          <a:xfrm>
            <a:off x="8754631" y="940081"/>
            <a:ext cx="3939458" cy="4613901"/>
          </a:xfrm>
          <a:prstGeom prst="rect">
            <a:avLst/>
          </a:prstGeom>
          <a:noFill/>
          <a:ln>
            <a:noFill/>
          </a:ln>
        </p:spPr>
      </p:pic>
      <p:sp>
        <p:nvSpPr>
          <p:cNvPr id="1872" name="Google Shape;1872;p65"/>
          <p:cNvSpPr/>
          <p:nvPr/>
        </p:nvSpPr>
        <p:spPr>
          <a:xfrm>
            <a:off x="1627095" y="915948"/>
            <a:ext cx="670563" cy="67056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8">
              <a:alphaModFix/>
            </a:blip>
            <a:stretch>
              <a:fillRect/>
            </a:stretch>
          </a:blipFill>
          <a:ln>
            <a:noFill/>
          </a:ln>
        </p:spPr>
        <p:txBody>
          <a:bodyPr spcFirstLastPara="1" wrap="square" lIns="60950" tIns="60950" rIns="60950" bIns="60950" anchor="ctr" anchorCtr="0">
            <a:noAutofit/>
          </a:bodyPr>
          <a:lstStyle/>
          <a:p>
            <a:endParaRPr sz="1200"/>
          </a:p>
        </p:txBody>
      </p:sp>
      <p:pic>
        <p:nvPicPr>
          <p:cNvPr id="1875" name="Google Shape;1875;p65"/>
          <p:cNvPicPr preferRelativeResize="0"/>
          <p:nvPr/>
        </p:nvPicPr>
        <p:blipFill rotWithShape="1">
          <a:blip r:embed="rId9">
            <a:alphaModFix/>
          </a:blip>
          <a:srcRect/>
          <a:stretch/>
        </p:blipFill>
        <p:spPr>
          <a:xfrm>
            <a:off x="9857661" y="3429000"/>
            <a:ext cx="1031677" cy="729428"/>
          </a:xfrm>
          <a:prstGeom prst="rect">
            <a:avLst/>
          </a:prstGeom>
          <a:noFill/>
          <a:ln>
            <a:noFill/>
          </a:ln>
        </p:spPr>
      </p:pic>
      <p:pic>
        <p:nvPicPr>
          <p:cNvPr id="1876" name="Google Shape;1876;p65"/>
          <p:cNvPicPr preferRelativeResize="0"/>
          <p:nvPr/>
        </p:nvPicPr>
        <p:blipFill rotWithShape="1">
          <a:blip r:embed="rId10">
            <a:alphaModFix/>
          </a:blip>
          <a:srcRect/>
          <a:stretch/>
        </p:blipFill>
        <p:spPr>
          <a:xfrm>
            <a:off x="7769323" y="4924107"/>
            <a:ext cx="1503573" cy="937087"/>
          </a:xfrm>
          <a:prstGeom prst="rect">
            <a:avLst/>
          </a:prstGeom>
          <a:noFill/>
          <a:ln>
            <a:noFill/>
          </a:ln>
        </p:spPr>
      </p:pic>
      <p:pic>
        <p:nvPicPr>
          <p:cNvPr id="1877" name="Google Shape;1877;p65"/>
          <p:cNvPicPr preferRelativeResize="0"/>
          <p:nvPr/>
        </p:nvPicPr>
        <p:blipFill rotWithShape="1">
          <a:blip r:embed="rId11">
            <a:alphaModFix/>
          </a:blip>
          <a:srcRect/>
          <a:stretch/>
        </p:blipFill>
        <p:spPr>
          <a:xfrm>
            <a:off x="7178222" y="5699155"/>
            <a:ext cx="1790149" cy="487087"/>
          </a:xfrm>
          <a:prstGeom prst="rect">
            <a:avLst/>
          </a:prstGeom>
          <a:noFill/>
          <a:ln>
            <a:noFill/>
          </a:ln>
        </p:spPr>
      </p:pic>
      <p:sp>
        <p:nvSpPr>
          <p:cNvPr id="1879" name="Google Shape;1879;p65"/>
          <p:cNvSpPr txBox="1"/>
          <p:nvPr/>
        </p:nvSpPr>
        <p:spPr>
          <a:xfrm>
            <a:off x="2511980" y="1851938"/>
            <a:ext cx="4002707" cy="3761030"/>
          </a:xfrm>
          <a:prstGeom prst="rect">
            <a:avLst/>
          </a:prstGeom>
          <a:noFill/>
          <a:ln>
            <a:noFill/>
          </a:ln>
        </p:spPr>
        <p:txBody>
          <a:bodyPr spcFirstLastPara="1" wrap="square" lIns="0" tIns="0" rIns="0" bIns="0" anchor="t" anchorCtr="0">
            <a:spAutoFit/>
          </a:bodyPr>
          <a:lstStyle/>
          <a:p>
            <a:pPr>
              <a:lnSpc>
                <a:spcPct val="167222"/>
              </a:lnSpc>
            </a:pPr>
            <a:endParaRPr sz="1200" dirty="0">
              <a:solidFill>
                <a:schemeClr val="dk1"/>
              </a:solidFill>
              <a:latin typeface="Calibri"/>
              <a:ea typeface="Calibri"/>
              <a:cs typeface="Calibri"/>
              <a:sym typeface="Calibri"/>
            </a:endParaRPr>
          </a:p>
          <a:p>
            <a:pPr marL="406926" lvl="1" indent="-203463">
              <a:lnSpc>
                <a:spcPct val="139971"/>
              </a:lnSpc>
              <a:buClr>
                <a:srgbClr val="FFFFFF"/>
              </a:buClr>
              <a:buSzPts val="2827"/>
              <a:buFont typeface="Arial"/>
              <a:buChar char="•"/>
            </a:pPr>
            <a:r>
              <a:rPr lang="en-US" b="1" dirty="0">
                <a:solidFill>
                  <a:schemeClr val="bg1"/>
                </a:solidFill>
              </a:rPr>
              <a:t>Python</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Pandas</a:t>
            </a:r>
            <a:endParaRPr sz="1200" dirty="0"/>
          </a:p>
          <a:p>
            <a:pPr marL="406926" lvl="1" indent="-203463">
              <a:lnSpc>
                <a:spcPct val="139971"/>
              </a:lnSpc>
              <a:buClr>
                <a:srgbClr val="FFFFFF"/>
              </a:buClr>
              <a:buSzPts val="2827"/>
              <a:buFont typeface="Arial"/>
              <a:buChar char="•"/>
            </a:pPr>
            <a:r>
              <a:rPr lang="en-US" dirty="0">
                <a:solidFill>
                  <a:schemeClr val="bg1"/>
                </a:solidFill>
              </a:rPr>
              <a:t>TensorFlow</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React</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Node.js</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React Native </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Flask</a:t>
            </a:r>
            <a:endParaRPr sz="1200" dirty="0"/>
          </a:p>
          <a:p>
            <a:pPr marL="406926" lvl="1" indent="-203463">
              <a:lnSpc>
                <a:spcPct val="139971"/>
              </a:lnSpc>
              <a:buClr>
                <a:srgbClr val="FFFFFF"/>
              </a:buClr>
              <a:buSzPts val="2827"/>
              <a:buFont typeface="Arial"/>
              <a:buChar char="•"/>
            </a:pPr>
            <a:r>
              <a:rPr lang="en-US" dirty="0">
                <a:solidFill>
                  <a:schemeClr val="bg1"/>
                </a:solidFill>
              </a:rPr>
              <a:t>Seaborn</a:t>
            </a:r>
            <a:endParaRPr sz="1200" dirty="0">
              <a:solidFill>
                <a:schemeClr val="bg1"/>
              </a:solidFill>
            </a:endParaRPr>
          </a:p>
          <a:p>
            <a:pPr marL="203463" lvl="1">
              <a:lnSpc>
                <a:spcPct val="139971"/>
              </a:lnSpc>
              <a:buClr>
                <a:srgbClr val="FFFFFF"/>
              </a:buClr>
              <a:buSzPts val="2827"/>
            </a:pPr>
            <a:endParaRPr sz="1200" dirty="0"/>
          </a:p>
        </p:txBody>
      </p:sp>
      <p:sp>
        <p:nvSpPr>
          <p:cNvPr id="1881" name="Google Shape;1881;p65"/>
          <p:cNvSpPr txBox="1"/>
          <p:nvPr/>
        </p:nvSpPr>
        <p:spPr>
          <a:xfrm>
            <a:off x="7305303" y="1575858"/>
            <a:ext cx="1535985" cy="383695"/>
          </a:xfrm>
          <a:prstGeom prst="rect">
            <a:avLst/>
          </a:prstGeom>
          <a:noFill/>
          <a:ln>
            <a:noFill/>
          </a:ln>
        </p:spPr>
        <p:txBody>
          <a:bodyPr spcFirstLastPara="1" wrap="square" lIns="0" tIns="0" rIns="0" bIns="0" anchor="t" anchorCtr="0">
            <a:spAutoFit/>
          </a:bodyPr>
          <a:lstStyle/>
          <a:p>
            <a:pPr algn="ctr">
              <a:lnSpc>
                <a:spcPct val="139985"/>
              </a:lnSpc>
            </a:pPr>
            <a:r>
              <a:rPr lang="en-US" sz="1781" b="1" dirty="0">
                <a:solidFill>
                  <a:srgbClr val="B3B3B3"/>
                </a:solidFill>
                <a:latin typeface="Open Sans"/>
                <a:ea typeface="Open Sans"/>
                <a:cs typeface="Open Sans"/>
                <a:sym typeface="Open Sans"/>
              </a:rPr>
              <a:t>Architectures</a:t>
            </a:r>
            <a:endParaRPr sz="1200" dirty="0"/>
          </a:p>
        </p:txBody>
      </p:sp>
      <p:sp>
        <p:nvSpPr>
          <p:cNvPr id="1882" name="Google Shape;1882;p65"/>
          <p:cNvSpPr txBox="1"/>
          <p:nvPr/>
        </p:nvSpPr>
        <p:spPr>
          <a:xfrm>
            <a:off x="4947777" y="358983"/>
            <a:ext cx="7078891" cy="546753"/>
          </a:xfrm>
          <a:prstGeom prst="rect">
            <a:avLst/>
          </a:prstGeom>
          <a:noFill/>
          <a:ln>
            <a:noFill/>
          </a:ln>
        </p:spPr>
        <p:txBody>
          <a:bodyPr spcFirstLastPara="1" wrap="square" lIns="0" tIns="0" rIns="0" bIns="0" anchor="t" anchorCtr="0">
            <a:spAutoFit/>
          </a:bodyPr>
          <a:lstStyle/>
          <a:p>
            <a:pPr algn="r">
              <a:lnSpc>
                <a:spcPct val="129982"/>
              </a:lnSpc>
            </a:pPr>
            <a:r>
              <a:rPr lang="en-US" sz="2733" dirty="0">
                <a:solidFill>
                  <a:srgbClr val="242424"/>
                </a:solidFill>
                <a:latin typeface="Arial"/>
                <a:ea typeface="Arial"/>
                <a:cs typeface="Arial"/>
                <a:sym typeface="Arial"/>
              </a:rPr>
              <a:t>Technologies  and Architectures Used</a:t>
            </a:r>
            <a:endParaRPr sz="1200" dirty="0"/>
          </a:p>
        </p:txBody>
      </p:sp>
      <p:sp>
        <p:nvSpPr>
          <p:cNvPr id="1883" name="Google Shape;1883;p65"/>
          <p:cNvSpPr txBox="1"/>
          <p:nvPr/>
        </p:nvSpPr>
        <p:spPr>
          <a:xfrm>
            <a:off x="6691341" y="1783476"/>
            <a:ext cx="2978219" cy="1005212"/>
          </a:xfrm>
          <a:prstGeom prst="rect">
            <a:avLst/>
          </a:prstGeom>
          <a:noFill/>
          <a:ln>
            <a:noFill/>
          </a:ln>
        </p:spPr>
        <p:txBody>
          <a:bodyPr spcFirstLastPara="1" wrap="square" lIns="0" tIns="0" rIns="0" bIns="0" anchor="t" anchorCtr="0">
            <a:spAutoFit/>
          </a:bodyPr>
          <a:lstStyle/>
          <a:p>
            <a:pPr marL="359851" lvl="1" indent="-179926">
              <a:lnSpc>
                <a:spcPct val="140016"/>
              </a:lnSpc>
              <a:buClr>
                <a:srgbClr val="FFFFFF"/>
              </a:buClr>
              <a:buSzPts val="2499"/>
              <a:buFont typeface="Arial"/>
              <a:buChar char="•"/>
            </a:pPr>
            <a:endParaRPr sz="1200" dirty="0"/>
          </a:p>
          <a:p>
            <a:pPr>
              <a:lnSpc>
                <a:spcPct val="140016"/>
              </a:lnSpc>
            </a:pPr>
            <a:endParaRPr sz="1666" dirty="0">
              <a:solidFill>
                <a:srgbClr val="FFFFFF"/>
              </a:solidFill>
              <a:latin typeface="Open Sans"/>
              <a:ea typeface="Open Sans"/>
              <a:cs typeface="Open Sans"/>
              <a:sym typeface="Open Sans"/>
            </a:endParaRPr>
          </a:p>
          <a:p>
            <a:pPr marL="359851" lvl="1" indent="-179926">
              <a:lnSpc>
                <a:spcPct val="140016"/>
              </a:lnSpc>
              <a:buClr>
                <a:srgbClr val="FFFFFF"/>
              </a:buClr>
              <a:buSzPts val="2499"/>
              <a:buFont typeface="Arial"/>
              <a:buChar char="•"/>
            </a:pPr>
            <a:r>
              <a:rPr lang="en-US" dirty="0">
                <a:solidFill>
                  <a:schemeClr val="bg1"/>
                </a:solidFill>
              </a:rPr>
              <a:t>RNN Variant Called “LSTM”</a:t>
            </a:r>
            <a:endParaRPr sz="1200" dirty="0">
              <a:solidFill>
                <a:schemeClr val="bg1"/>
              </a:solidFill>
            </a:endParaRPr>
          </a:p>
        </p:txBody>
      </p:sp>
      <p:sp>
        <p:nvSpPr>
          <p:cNvPr id="1884" name="Google Shape;1884;p65"/>
          <p:cNvSpPr txBox="1"/>
          <p:nvPr/>
        </p:nvSpPr>
        <p:spPr>
          <a:xfrm>
            <a:off x="2377064" y="1413543"/>
            <a:ext cx="3252065" cy="383695"/>
          </a:xfrm>
          <a:prstGeom prst="rect">
            <a:avLst/>
          </a:prstGeom>
          <a:noFill/>
          <a:ln>
            <a:noFill/>
          </a:ln>
        </p:spPr>
        <p:txBody>
          <a:bodyPr spcFirstLastPara="1" wrap="square" lIns="0" tIns="0" rIns="0" bIns="0" anchor="t" anchorCtr="0">
            <a:spAutoFit/>
          </a:bodyPr>
          <a:lstStyle/>
          <a:p>
            <a:pPr algn="ctr">
              <a:lnSpc>
                <a:spcPct val="139985"/>
              </a:lnSpc>
            </a:pPr>
            <a:r>
              <a:rPr lang="en-US" sz="1781" b="1" dirty="0">
                <a:solidFill>
                  <a:srgbClr val="192954"/>
                </a:solidFill>
                <a:latin typeface="Open Sans"/>
                <a:ea typeface="Open Sans"/>
                <a:cs typeface="Open Sans"/>
                <a:sym typeface="Open Sans"/>
              </a:rPr>
              <a:t>Technologies and Libraries</a:t>
            </a:r>
            <a:endParaRPr sz="1200" dirty="0"/>
          </a:p>
        </p:txBody>
      </p:sp>
      <p:pic>
        <p:nvPicPr>
          <p:cNvPr id="31" name="Google Shape;366;p13">
            <a:extLst>
              <a:ext uri="{FF2B5EF4-FFF2-40B4-BE49-F238E27FC236}">
                <a16:creationId xmlns:a16="http://schemas.microsoft.com/office/drawing/2014/main" id="{16C2BBAF-7EA2-4417-B555-1A223B0DE8CC}"/>
              </a:ext>
            </a:extLst>
          </p:cNvPr>
          <p:cNvPicPr preferRelativeResize="0"/>
          <p:nvPr/>
        </p:nvPicPr>
        <p:blipFill rotWithShape="1">
          <a:blip r:embed="rId12">
            <a:alphaModFix/>
          </a:blip>
          <a:srcRect/>
          <a:stretch/>
        </p:blipFill>
        <p:spPr>
          <a:xfrm>
            <a:off x="7981970" y="4042102"/>
            <a:ext cx="941121" cy="1091155"/>
          </a:xfrm>
          <a:prstGeom prst="rect">
            <a:avLst/>
          </a:prstGeom>
          <a:noFill/>
          <a:ln>
            <a:noFill/>
          </a:ln>
        </p:spPr>
      </p:pic>
      <p:pic>
        <p:nvPicPr>
          <p:cNvPr id="32" name="Google Shape;365;p13">
            <a:extLst>
              <a:ext uri="{FF2B5EF4-FFF2-40B4-BE49-F238E27FC236}">
                <a16:creationId xmlns:a16="http://schemas.microsoft.com/office/drawing/2014/main" id="{449CD628-5B4B-4464-919A-CC479D42BA68}"/>
              </a:ext>
            </a:extLst>
          </p:cNvPr>
          <p:cNvPicPr preferRelativeResize="0"/>
          <p:nvPr/>
        </p:nvPicPr>
        <p:blipFill rotWithShape="1">
          <a:blip r:embed="rId13">
            <a:alphaModFix/>
          </a:blip>
          <a:srcRect/>
          <a:stretch/>
        </p:blipFill>
        <p:spPr>
          <a:xfrm>
            <a:off x="8987796" y="4060791"/>
            <a:ext cx="1398817" cy="946533"/>
          </a:xfrm>
          <a:prstGeom prst="rect">
            <a:avLst/>
          </a:prstGeom>
          <a:noFill/>
          <a:ln>
            <a:noFill/>
          </a:ln>
        </p:spPr>
      </p:pic>
      <p:pic>
        <p:nvPicPr>
          <p:cNvPr id="33" name="Google Shape;364;p13">
            <a:extLst>
              <a:ext uri="{FF2B5EF4-FFF2-40B4-BE49-F238E27FC236}">
                <a16:creationId xmlns:a16="http://schemas.microsoft.com/office/drawing/2014/main" id="{D06B03E2-E2C1-4C8B-ADEB-8180EEDC65C5}"/>
              </a:ext>
            </a:extLst>
          </p:cNvPr>
          <p:cNvPicPr preferRelativeResize="0"/>
          <p:nvPr/>
        </p:nvPicPr>
        <p:blipFill rotWithShape="1">
          <a:blip r:embed="rId14">
            <a:alphaModFix/>
          </a:blip>
          <a:srcRect l="15383" r="14240"/>
          <a:stretch/>
        </p:blipFill>
        <p:spPr>
          <a:xfrm>
            <a:off x="9289165" y="5120282"/>
            <a:ext cx="1436424" cy="102054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882">
                                            <p:txEl>
                                              <p:pRg st="0" end="0"/>
                                            </p:txEl>
                                          </p:spTgt>
                                        </p:tgtEl>
                                        <p:attrNameLst>
                                          <p:attrName>style.visibility</p:attrName>
                                        </p:attrNameLst>
                                      </p:cBhvr>
                                      <p:to>
                                        <p:strVal val="visible"/>
                                      </p:to>
                                    </p:set>
                                    <p:animEffect transition="in" filter="barn(inVertical)">
                                      <p:cBhvr>
                                        <p:cTn id="7" dur="500"/>
                                        <p:tgtEl>
                                          <p:spTgt spid="188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867"/>
                                        </p:tgtEl>
                                        <p:attrNameLst>
                                          <p:attrName>style.visibility</p:attrName>
                                        </p:attrNameLst>
                                      </p:cBhvr>
                                      <p:to>
                                        <p:strVal val="visible"/>
                                      </p:to>
                                    </p:set>
                                    <p:anim calcmode="lin" valueType="num">
                                      <p:cBhvr additive="base">
                                        <p:cTn id="12" dur="500" fill="hold"/>
                                        <p:tgtEl>
                                          <p:spTgt spid="1867"/>
                                        </p:tgtEl>
                                        <p:attrNameLst>
                                          <p:attrName>ppt_x</p:attrName>
                                        </p:attrNameLst>
                                      </p:cBhvr>
                                      <p:tavLst>
                                        <p:tav tm="0">
                                          <p:val>
                                            <p:strVal val="#ppt_x"/>
                                          </p:val>
                                        </p:tav>
                                        <p:tav tm="100000">
                                          <p:val>
                                            <p:strVal val="#ppt_x"/>
                                          </p:val>
                                        </p:tav>
                                      </p:tavLst>
                                    </p:anim>
                                    <p:anim calcmode="lin" valueType="num">
                                      <p:cBhvr additive="base">
                                        <p:cTn id="13" dur="500" fill="hold"/>
                                        <p:tgtEl>
                                          <p:spTgt spid="186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884">
                                            <p:txEl>
                                              <p:pRg st="0" end="0"/>
                                            </p:txEl>
                                          </p:spTgt>
                                        </p:tgtEl>
                                        <p:attrNameLst>
                                          <p:attrName>style.visibility</p:attrName>
                                        </p:attrNameLst>
                                      </p:cBhvr>
                                      <p:to>
                                        <p:strVal val="visible"/>
                                      </p:to>
                                    </p:set>
                                    <p:anim calcmode="lin" valueType="num">
                                      <p:cBhvr additive="base">
                                        <p:cTn id="18" dur="500" fill="hold"/>
                                        <p:tgtEl>
                                          <p:spTgt spid="1884">
                                            <p:txEl>
                                              <p:pRg st="0" end="0"/>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188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879">
                                            <p:txEl>
                                              <p:pRg st="1" end="1"/>
                                            </p:txEl>
                                          </p:spTgt>
                                        </p:tgtEl>
                                        <p:attrNameLst>
                                          <p:attrName>style.visibility</p:attrName>
                                        </p:attrNameLst>
                                      </p:cBhvr>
                                      <p:to>
                                        <p:strVal val="visible"/>
                                      </p:to>
                                    </p:set>
                                    <p:animEffect transition="in" filter="wipe(down)">
                                      <p:cBhvr>
                                        <p:cTn id="24" dur="500"/>
                                        <p:tgtEl>
                                          <p:spTgt spid="1879">
                                            <p:txEl>
                                              <p:pRg st="1" end="1"/>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1879">
                                            <p:txEl>
                                              <p:pRg st="2" end="2"/>
                                            </p:txEl>
                                          </p:spTgt>
                                        </p:tgtEl>
                                        <p:attrNameLst>
                                          <p:attrName>style.visibility</p:attrName>
                                        </p:attrNameLst>
                                      </p:cBhvr>
                                      <p:to>
                                        <p:strVal val="visible"/>
                                      </p:to>
                                    </p:set>
                                    <p:animEffect transition="in" filter="wipe(down)">
                                      <p:cBhvr>
                                        <p:cTn id="27" dur="500"/>
                                        <p:tgtEl>
                                          <p:spTgt spid="1879">
                                            <p:txEl>
                                              <p:pRg st="2" end="2"/>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1879">
                                            <p:txEl>
                                              <p:pRg st="3" end="3"/>
                                            </p:txEl>
                                          </p:spTgt>
                                        </p:tgtEl>
                                        <p:attrNameLst>
                                          <p:attrName>style.visibility</p:attrName>
                                        </p:attrNameLst>
                                      </p:cBhvr>
                                      <p:to>
                                        <p:strVal val="visible"/>
                                      </p:to>
                                    </p:set>
                                    <p:animEffect transition="in" filter="wipe(down)">
                                      <p:cBhvr>
                                        <p:cTn id="30" dur="500"/>
                                        <p:tgtEl>
                                          <p:spTgt spid="1879">
                                            <p:txEl>
                                              <p:pRg st="3" end="3"/>
                                            </p:txEl>
                                          </p:spTgt>
                                        </p:tgtEl>
                                      </p:cBhvr>
                                    </p:animEffect>
                                  </p:childTnLst>
                                </p:cTn>
                              </p:par>
                              <p:par>
                                <p:cTn id="31" presetID="22" presetClass="entr" presetSubtype="4" fill="hold" nodeType="withEffect">
                                  <p:stCondLst>
                                    <p:cond delay="0"/>
                                  </p:stCondLst>
                                  <p:childTnLst>
                                    <p:set>
                                      <p:cBhvr>
                                        <p:cTn id="32" dur="1" fill="hold">
                                          <p:stCondLst>
                                            <p:cond delay="0"/>
                                          </p:stCondLst>
                                        </p:cTn>
                                        <p:tgtEl>
                                          <p:spTgt spid="1879">
                                            <p:txEl>
                                              <p:pRg st="4" end="4"/>
                                            </p:txEl>
                                          </p:spTgt>
                                        </p:tgtEl>
                                        <p:attrNameLst>
                                          <p:attrName>style.visibility</p:attrName>
                                        </p:attrNameLst>
                                      </p:cBhvr>
                                      <p:to>
                                        <p:strVal val="visible"/>
                                      </p:to>
                                    </p:set>
                                    <p:animEffect transition="in" filter="wipe(down)">
                                      <p:cBhvr>
                                        <p:cTn id="33" dur="500"/>
                                        <p:tgtEl>
                                          <p:spTgt spid="1879">
                                            <p:txEl>
                                              <p:pRg st="4" end="4"/>
                                            </p:txEl>
                                          </p:spTgt>
                                        </p:tgtEl>
                                      </p:cBhvr>
                                    </p:animEffect>
                                  </p:childTnLst>
                                </p:cTn>
                              </p:par>
                              <p:par>
                                <p:cTn id="34" presetID="22" presetClass="entr" presetSubtype="4" fill="hold" nodeType="withEffect">
                                  <p:stCondLst>
                                    <p:cond delay="0"/>
                                  </p:stCondLst>
                                  <p:childTnLst>
                                    <p:set>
                                      <p:cBhvr>
                                        <p:cTn id="35" dur="1" fill="hold">
                                          <p:stCondLst>
                                            <p:cond delay="0"/>
                                          </p:stCondLst>
                                        </p:cTn>
                                        <p:tgtEl>
                                          <p:spTgt spid="1879">
                                            <p:txEl>
                                              <p:pRg st="5" end="5"/>
                                            </p:txEl>
                                          </p:spTgt>
                                        </p:tgtEl>
                                        <p:attrNameLst>
                                          <p:attrName>style.visibility</p:attrName>
                                        </p:attrNameLst>
                                      </p:cBhvr>
                                      <p:to>
                                        <p:strVal val="visible"/>
                                      </p:to>
                                    </p:set>
                                    <p:animEffect transition="in" filter="wipe(down)">
                                      <p:cBhvr>
                                        <p:cTn id="36" dur="500"/>
                                        <p:tgtEl>
                                          <p:spTgt spid="1879">
                                            <p:txEl>
                                              <p:pRg st="5" end="5"/>
                                            </p:txEl>
                                          </p:spTgt>
                                        </p:tgtEl>
                                      </p:cBhvr>
                                    </p:animEffect>
                                  </p:childTnLst>
                                </p:cTn>
                              </p:par>
                              <p:par>
                                <p:cTn id="37" presetID="22" presetClass="entr" presetSubtype="4" fill="hold" nodeType="withEffect">
                                  <p:stCondLst>
                                    <p:cond delay="0"/>
                                  </p:stCondLst>
                                  <p:childTnLst>
                                    <p:set>
                                      <p:cBhvr>
                                        <p:cTn id="38" dur="1" fill="hold">
                                          <p:stCondLst>
                                            <p:cond delay="0"/>
                                          </p:stCondLst>
                                        </p:cTn>
                                        <p:tgtEl>
                                          <p:spTgt spid="1879">
                                            <p:txEl>
                                              <p:pRg st="6" end="6"/>
                                            </p:txEl>
                                          </p:spTgt>
                                        </p:tgtEl>
                                        <p:attrNameLst>
                                          <p:attrName>style.visibility</p:attrName>
                                        </p:attrNameLst>
                                      </p:cBhvr>
                                      <p:to>
                                        <p:strVal val="visible"/>
                                      </p:to>
                                    </p:set>
                                    <p:animEffect transition="in" filter="wipe(down)">
                                      <p:cBhvr>
                                        <p:cTn id="39" dur="500"/>
                                        <p:tgtEl>
                                          <p:spTgt spid="1879">
                                            <p:txEl>
                                              <p:pRg st="6" end="6"/>
                                            </p:txEl>
                                          </p:spTgt>
                                        </p:tgtEl>
                                      </p:cBhvr>
                                    </p:animEffect>
                                  </p:childTnLst>
                                </p:cTn>
                              </p:par>
                              <p:par>
                                <p:cTn id="40" presetID="22" presetClass="entr" presetSubtype="4" fill="hold" nodeType="withEffect">
                                  <p:stCondLst>
                                    <p:cond delay="0"/>
                                  </p:stCondLst>
                                  <p:childTnLst>
                                    <p:set>
                                      <p:cBhvr>
                                        <p:cTn id="41" dur="1" fill="hold">
                                          <p:stCondLst>
                                            <p:cond delay="0"/>
                                          </p:stCondLst>
                                        </p:cTn>
                                        <p:tgtEl>
                                          <p:spTgt spid="1879">
                                            <p:txEl>
                                              <p:pRg st="7" end="7"/>
                                            </p:txEl>
                                          </p:spTgt>
                                        </p:tgtEl>
                                        <p:attrNameLst>
                                          <p:attrName>style.visibility</p:attrName>
                                        </p:attrNameLst>
                                      </p:cBhvr>
                                      <p:to>
                                        <p:strVal val="visible"/>
                                      </p:to>
                                    </p:set>
                                    <p:animEffect transition="in" filter="wipe(down)">
                                      <p:cBhvr>
                                        <p:cTn id="42" dur="500"/>
                                        <p:tgtEl>
                                          <p:spTgt spid="1879">
                                            <p:txEl>
                                              <p:pRg st="7" end="7"/>
                                            </p:txEl>
                                          </p:spTgt>
                                        </p:tgtEl>
                                      </p:cBhvr>
                                    </p:animEffect>
                                  </p:childTnLst>
                                </p:cTn>
                              </p:par>
                              <p:par>
                                <p:cTn id="43" presetID="22" presetClass="entr" presetSubtype="4" fill="hold" nodeType="withEffect">
                                  <p:stCondLst>
                                    <p:cond delay="0"/>
                                  </p:stCondLst>
                                  <p:childTnLst>
                                    <p:set>
                                      <p:cBhvr>
                                        <p:cTn id="44" dur="1" fill="hold">
                                          <p:stCondLst>
                                            <p:cond delay="0"/>
                                          </p:stCondLst>
                                        </p:cTn>
                                        <p:tgtEl>
                                          <p:spTgt spid="1879">
                                            <p:txEl>
                                              <p:pRg st="8" end="8"/>
                                            </p:txEl>
                                          </p:spTgt>
                                        </p:tgtEl>
                                        <p:attrNameLst>
                                          <p:attrName>style.visibility</p:attrName>
                                        </p:attrNameLst>
                                      </p:cBhvr>
                                      <p:to>
                                        <p:strVal val="visible"/>
                                      </p:to>
                                    </p:set>
                                    <p:animEffect transition="in" filter="wipe(down)">
                                      <p:cBhvr>
                                        <p:cTn id="45" dur="500"/>
                                        <p:tgtEl>
                                          <p:spTgt spid="1879">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1866"/>
                                        </p:tgtEl>
                                        <p:attrNameLst>
                                          <p:attrName>style.visibility</p:attrName>
                                        </p:attrNameLst>
                                      </p:cBhvr>
                                      <p:to>
                                        <p:strVal val="visible"/>
                                      </p:to>
                                    </p:set>
                                    <p:anim calcmode="lin" valueType="num">
                                      <p:cBhvr additive="base">
                                        <p:cTn id="50" dur="500" fill="hold"/>
                                        <p:tgtEl>
                                          <p:spTgt spid="1866"/>
                                        </p:tgtEl>
                                        <p:attrNameLst>
                                          <p:attrName>ppt_x</p:attrName>
                                        </p:attrNameLst>
                                      </p:cBhvr>
                                      <p:tavLst>
                                        <p:tav tm="0">
                                          <p:val>
                                            <p:strVal val="#ppt_x"/>
                                          </p:val>
                                        </p:tav>
                                        <p:tav tm="100000">
                                          <p:val>
                                            <p:strVal val="#ppt_x"/>
                                          </p:val>
                                        </p:tav>
                                      </p:tavLst>
                                    </p:anim>
                                    <p:anim calcmode="lin" valueType="num">
                                      <p:cBhvr additive="base">
                                        <p:cTn id="51" dur="500" fill="hold"/>
                                        <p:tgtEl>
                                          <p:spTgt spid="1866"/>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1881">
                                            <p:txEl>
                                              <p:pRg st="0" end="0"/>
                                            </p:txEl>
                                          </p:spTgt>
                                        </p:tgtEl>
                                        <p:attrNameLst>
                                          <p:attrName>style.visibility</p:attrName>
                                        </p:attrNameLst>
                                      </p:cBhvr>
                                      <p:to>
                                        <p:strVal val="visible"/>
                                      </p:to>
                                    </p:set>
                                    <p:anim calcmode="lin" valueType="num">
                                      <p:cBhvr additive="base">
                                        <p:cTn id="56" dur="500" fill="hold"/>
                                        <p:tgtEl>
                                          <p:spTgt spid="1881">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188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nodeType="clickEffect">
                                  <p:stCondLst>
                                    <p:cond delay="0"/>
                                  </p:stCondLst>
                                  <p:childTnLst>
                                    <p:set>
                                      <p:cBhvr>
                                        <p:cTn id="61" dur="1" fill="hold">
                                          <p:stCondLst>
                                            <p:cond delay="0"/>
                                          </p:stCondLst>
                                        </p:cTn>
                                        <p:tgtEl>
                                          <p:spTgt spid="1883">
                                            <p:txEl>
                                              <p:pRg st="2" end="2"/>
                                            </p:txEl>
                                          </p:spTgt>
                                        </p:tgtEl>
                                        <p:attrNameLst>
                                          <p:attrName>style.visibility</p:attrName>
                                        </p:attrNameLst>
                                      </p:cBhvr>
                                      <p:to>
                                        <p:strVal val="visible"/>
                                      </p:to>
                                    </p:set>
                                    <p:animEffect transition="in" filter="wipe(down)">
                                      <p:cBhvr>
                                        <p:cTn id="62" dur="500"/>
                                        <p:tgtEl>
                                          <p:spTgt spid="188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pic>
        <p:nvPicPr>
          <p:cNvPr id="1389" name="Google Shape;1389;p49"/>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390" name="Google Shape;1390;p49"/>
          <p:cNvSpPr/>
          <p:nvPr/>
        </p:nvSpPr>
        <p:spPr>
          <a:xfrm>
            <a:off x="6351" y="35907"/>
            <a:ext cx="5625347" cy="6850700"/>
          </a:xfrm>
          <a:custGeom>
            <a:avLst/>
            <a:gdLst/>
            <a:ahLst/>
            <a:cxnLst/>
            <a:rect l="l" t="t" r="r" b="b"/>
            <a:pathLst>
              <a:path w="3227451" h="3930477" extrusionOk="0">
                <a:moveTo>
                  <a:pt x="0" y="0"/>
                </a:moveTo>
                <a:lnTo>
                  <a:pt x="3227451" y="0"/>
                </a:lnTo>
                <a:lnTo>
                  <a:pt x="3227451" y="3930477"/>
                </a:lnTo>
                <a:lnTo>
                  <a:pt x="0" y="3930477"/>
                </a:lnTo>
                <a:close/>
              </a:path>
            </a:pathLst>
          </a:custGeom>
          <a:solidFill>
            <a:srgbClr val="99B951">
              <a:alpha val="9803"/>
            </a:srgbClr>
          </a:solidFill>
          <a:ln>
            <a:noFill/>
          </a:ln>
        </p:spPr>
        <p:txBody>
          <a:bodyPr/>
          <a:lstStyle/>
          <a:p>
            <a:endParaRPr lang="en-US"/>
          </a:p>
        </p:txBody>
      </p:sp>
      <p:pic>
        <p:nvPicPr>
          <p:cNvPr id="1392" name="Google Shape;1392;p49"/>
          <p:cNvPicPr preferRelativeResize="0"/>
          <p:nvPr/>
        </p:nvPicPr>
        <p:blipFill rotWithShape="1">
          <a:blip r:embed="rId4">
            <a:alphaModFix amt="18000"/>
          </a:blip>
          <a:srcRect/>
          <a:stretch/>
        </p:blipFill>
        <p:spPr>
          <a:xfrm rot="10800000" flipH="1">
            <a:off x="8649707" y="3181830"/>
            <a:ext cx="3704777" cy="3704777"/>
          </a:xfrm>
          <a:prstGeom prst="rect">
            <a:avLst/>
          </a:prstGeom>
          <a:noFill/>
          <a:ln>
            <a:noFill/>
          </a:ln>
        </p:spPr>
      </p:pic>
      <p:sp>
        <p:nvSpPr>
          <p:cNvPr id="1393" name="Google Shape;1393;p49"/>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395" name="Google Shape;1395;p49"/>
          <p:cNvSpPr/>
          <p:nvPr/>
        </p:nvSpPr>
        <p:spPr>
          <a:xfrm>
            <a:off x="5834444" y="1426037"/>
            <a:ext cx="6072631" cy="911005"/>
          </a:xfrm>
          <a:custGeom>
            <a:avLst/>
            <a:gdLst/>
            <a:ahLst/>
            <a:cxnLst/>
            <a:rect l="l" t="t" r="r" b="b"/>
            <a:pathLst>
              <a:path w="10261650" h="1539433" extrusionOk="0">
                <a:moveTo>
                  <a:pt x="10137191" y="1539433"/>
                </a:moveTo>
                <a:lnTo>
                  <a:pt x="124460" y="1539433"/>
                </a:lnTo>
                <a:cubicBezTo>
                  <a:pt x="55880" y="1539433"/>
                  <a:pt x="0" y="1483553"/>
                  <a:pt x="0" y="1414973"/>
                </a:cubicBezTo>
                <a:lnTo>
                  <a:pt x="0" y="124460"/>
                </a:lnTo>
                <a:cubicBezTo>
                  <a:pt x="0" y="55880"/>
                  <a:pt x="55880" y="0"/>
                  <a:pt x="124460" y="0"/>
                </a:cubicBezTo>
                <a:lnTo>
                  <a:pt x="10137191" y="0"/>
                </a:lnTo>
                <a:cubicBezTo>
                  <a:pt x="10205770" y="0"/>
                  <a:pt x="10261650" y="55880"/>
                  <a:pt x="10261650" y="124460"/>
                </a:cubicBezTo>
                <a:lnTo>
                  <a:pt x="10261650" y="1414973"/>
                </a:lnTo>
                <a:cubicBezTo>
                  <a:pt x="10261650" y="1483553"/>
                  <a:pt x="10205770" y="1539433"/>
                  <a:pt x="10137191" y="1539433"/>
                </a:cubicBezTo>
                <a:close/>
              </a:path>
            </a:pathLst>
          </a:custGeom>
          <a:solidFill>
            <a:srgbClr val="20356D">
              <a:alpha val="21960"/>
            </a:srgbClr>
          </a:solidFill>
          <a:ln>
            <a:noFill/>
          </a:ln>
        </p:spPr>
        <p:txBody>
          <a:bodyPr spcFirstLastPara="1" wrap="square" lIns="60950" tIns="60950" rIns="60950" bIns="60950" anchor="ctr" anchorCtr="0">
            <a:noAutofit/>
          </a:bodyPr>
          <a:lstStyle/>
          <a:p>
            <a:endParaRPr sz="1200"/>
          </a:p>
        </p:txBody>
      </p:sp>
      <p:pic>
        <p:nvPicPr>
          <p:cNvPr id="1398" name="Google Shape;1398;p49"/>
          <p:cNvPicPr preferRelativeResize="0"/>
          <p:nvPr/>
        </p:nvPicPr>
        <p:blipFill rotWithShape="1">
          <a:blip r:embed="rId5">
            <a:alphaModFix amt="89000"/>
          </a:blip>
          <a:srcRect/>
          <a:stretch/>
        </p:blipFill>
        <p:spPr>
          <a:xfrm>
            <a:off x="5993235" y="1495119"/>
            <a:ext cx="516779" cy="516779"/>
          </a:xfrm>
          <a:prstGeom prst="rect">
            <a:avLst/>
          </a:prstGeom>
          <a:noFill/>
          <a:ln>
            <a:noFill/>
          </a:ln>
        </p:spPr>
      </p:pic>
      <p:sp>
        <p:nvSpPr>
          <p:cNvPr id="1402" name="Google Shape;1402;p49"/>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1403" name="Google Shape;1403;p49"/>
          <p:cNvSpPr txBox="1"/>
          <p:nvPr/>
        </p:nvSpPr>
        <p:spPr>
          <a:xfrm>
            <a:off x="9223732" y="-25400"/>
            <a:ext cx="2968268" cy="600164"/>
          </a:xfrm>
          <a:prstGeom prst="rect">
            <a:avLst/>
          </a:prstGeom>
          <a:noFill/>
          <a:ln>
            <a:noFill/>
          </a:ln>
        </p:spPr>
        <p:txBody>
          <a:bodyPr spcFirstLastPara="1" wrap="square" lIns="0" tIns="0" rIns="0" bIns="0" anchor="t" anchorCtr="0">
            <a:spAutoFit/>
          </a:bodyPr>
          <a:lstStyle/>
          <a:p>
            <a:pPr algn="ctr">
              <a:lnSpc>
                <a:spcPct val="130000"/>
              </a:lnSpc>
            </a:pPr>
            <a:r>
              <a:rPr lang="en-US" sz="3000" dirty="0">
                <a:solidFill>
                  <a:srgbClr val="242424"/>
                </a:solidFill>
                <a:latin typeface="Arial"/>
                <a:ea typeface="Arial"/>
                <a:cs typeface="Arial"/>
                <a:sym typeface="Arial"/>
              </a:rPr>
              <a:t>Methodology</a:t>
            </a:r>
            <a:endParaRPr sz="1200" dirty="0"/>
          </a:p>
        </p:txBody>
      </p:sp>
      <p:sp>
        <p:nvSpPr>
          <p:cNvPr id="1404" name="Google Shape;1404;p49"/>
          <p:cNvSpPr txBox="1"/>
          <p:nvPr/>
        </p:nvSpPr>
        <p:spPr>
          <a:xfrm>
            <a:off x="7202644" y="378460"/>
            <a:ext cx="4995706" cy="583173"/>
          </a:xfrm>
          <a:prstGeom prst="rect">
            <a:avLst/>
          </a:prstGeom>
          <a:noFill/>
          <a:ln>
            <a:noFill/>
          </a:ln>
        </p:spPr>
        <p:txBody>
          <a:bodyPr spcFirstLastPara="1" wrap="square" lIns="0" tIns="0" rIns="0" bIns="0" anchor="t" anchorCtr="0">
            <a:spAutoFit/>
          </a:bodyPr>
          <a:lstStyle/>
          <a:p>
            <a:pPr algn="ctr">
              <a:lnSpc>
                <a:spcPct val="130002"/>
              </a:lnSpc>
            </a:pPr>
            <a:r>
              <a:rPr lang="en-US" sz="2915" dirty="0">
                <a:solidFill>
                  <a:srgbClr val="242424"/>
                </a:solidFill>
                <a:latin typeface="Arial"/>
                <a:ea typeface="Arial"/>
                <a:cs typeface="Arial"/>
                <a:sym typeface="Arial"/>
              </a:rPr>
              <a:t>Completion of the project</a:t>
            </a:r>
            <a:endParaRPr sz="1200" dirty="0"/>
          </a:p>
        </p:txBody>
      </p:sp>
      <p:sp>
        <p:nvSpPr>
          <p:cNvPr id="1406" name="Google Shape;1406;p49"/>
          <p:cNvSpPr txBox="1"/>
          <p:nvPr/>
        </p:nvSpPr>
        <p:spPr>
          <a:xfrm>
            <a:off x="6717037" y="1546403"/>
            <a:ext cx="4686688" cy="780214"/>
          </a:xfrm>
          <a:prstGeom prst="rect">
            <a:avLst/>
          </a:prstGeom>
          <a:noFill/>
          <a:ln>
            <a:noFill/>
          </a:ln>
        </p:spPr>
        <p:txBody>
          <a:bodyPr spcFirstLastPara="1" wrap="square" lIns="0" tIns="0" rIns="0" bIns="0" anchor="t" anchorCtr="0">
            <a:spAutoFit/>
          </a:bodyPr>
          <a:lstStyle/>
          <a:p>
            <a:pPr>
              <a:lnSpc>
                <a:spcPct val="140022"/>
              </a:lnSpc>
            </a:pPr>
            <a:r>
              <a:rPr lang="en-US" sz="1811" dirty="0">
                <a:solidFill>
                  <a:srgbClr val="000000"/>
                </a:solidFill>
                <a:latin typeface="Open Sans"/>
                <a:ea typeface="Open Sans"/>
                <a:cs typeface="Open Sans"/>
                <a:sym typeface="Open Sans"/>
              </a:rPr>
              <a:t>Test Trained Model Architectures using validation data</a:t>
            </a:r>
            <a:endParaRPr sz="1200" dirty="0"/>
          </a:p>
        </p:txBody>
      </p:sp>
      <p:sp>
        <p:nvSpPr>
          <p:cNvPr id="1409" name="Google Shape;1409;p49"/>
          <p:cNvSpPr/>
          <p:nvPr/>
        </p:nvSpPr>
        <p:spPr>
          <a:xfrm>
            <a:off x="67386" y="373340"/>
            <a:ext cx="5428901" cy="911005"/>
          </a:xfrm>
          <a:custGeom>
            <a:avLst/>
            <a:gdLst/>
            <a:ahLst/>
            <a:cxnLst/>
            <a:rect l="l" t="t" r="r" b="b"/>
            <a:pathLst>
              <a:path w="9173863" h="1539433" extrusionOk="0">
                <a:moveTo>
                  <a:pt x="9049403" y="1539433"/>
                </a:moveTo>
                <a:lnTo>
                  <a:pt x="124460" y="1539433"/>
                </a:lnTo>
                <a:cubicBezTo>
                  <a:pt x="55880" y="1539433"/>
                  <a:pt x="0" y="1483553"/>
                  <a:pt x="0" y="1414973"/>
                </a:cubicBezTo>
                <a:lnTo>
                  <a:pt x="0" y="124460"/>
                </a:lnTo>
                <a:cubicBezTo>
                  <a:pt x="0" y="55880"/>
                  <a:pt x="55880" y="0"/>
                  <a:pt x="124460" y="0"/>
                </a:cubicBezTo>
                <a:lnTo>
                  <a:pt x="9049403" y="0"/>
                </a:lnTo>
                <a:cubicBezTo>
                  <a:pt x="9117983" y="0"/>
                  <a:pt x="9173863" y="55880"/>
                  <a:pt x="9173863" y="124460"/>
                </a:cubicBezTo>
                <a:lnTo>
                  <a:pt x="9173863" y="1414973"/>
                </a:lnTo>
                <a:cubicBezTo>
                  <a:pt x="9173863" y="1483553"/>
                  <a:pt x="9117983" y="1539433"/>
                  <a:pt x="9049403" y="1539433"/>
                </a:cubicBezTo>
                <a:close/>
              </a:path>
            </a:pathLst>
          </a:custGeom>
          <a:solidFill>
            <a:srgbClr val="99B951">
              <a:alpha val="21960"/>
            </a:srgbClr>
          </a:solidFill>
          <a:ln>
            <a:noFill/>
          </a:ln>
        </p:spPr>
        <p:txBody>
          <a:bodyPr spcFirstLastPara="1" wrap="square" lIns="60950" tIns="60950" rIns="60950" bIns="60950" anchor="ctr" anchorCtr="0">
            <a:noAutofit/>
          </a:bodyPr>
          <a:lstStyle/>
          <a:p>
            <a:endParaRPr sz="1200"/>
          </a:p>
        </p:txBody>
      </p:sp>
      <p:pic>
        <p:nvPicPr>
          <p:cNvPr id="1410" name="Google Shape;1410;p49"/>
          <p:cNvPicPr preferRelativeResize="0"/>
          <p:nvPr/>
        </p:nvPicPr>
        <p:blipFill rotWithShape="1">
          <a:blip r:embed="rId5">
            <a:alphaModFix/>
          </a:blip>
          <a:srcRect/>
          <a:stretch/>
        </p:blipFill>
        <p:spPr>
          <a:xfrm>
            <a:off x="187252" y="609100"/>
            <a:ext cx="516779" cy="516779"/>
          </a:xfrm>
          <a:prstGeom prst="rect">
            <a:avLst/>
          </a:prstGeom>
          <a:noFill/>
          <a:ln>
            <a:noFill/>
          </a:ln>
        </p:spPr>
      </p:pic>
      <p:sp>
        <p:nvSpPr>
          <p:cNvPr id="1411" name="Google Shape;1411;p49"/>
          <p:cNvSpPr txBox="1"/>
          <p:nvPr/>
        </p:nvSpPr>
        <p:spPr>
          <a:xfrm>
            <a:off x="938659" y="692373"/>
            <a:ext cx="4686688" cy="390107"/>
          </a:xfrm>
          <a:prstGeom prst="rect">
            <a:avLst/>
          </a:prstGeom>
          <a:noFill/>
          <a:ln>
            <a:noFill/>
          </a:ln>
        </p:spPr>
        <p:txBody>
          <a:bodyPr spcFirstLastPara="1" wrap="square" lIns="0" tIns="0" rIns="0" bIns="0" anchor="t" anchorCtr="0">
            <a:spAutoFit/>
          </a:bodyPr>
          <a:lstStyle/>
          <a:p>
            <a:pPr>
              <a:lnSpc>
                <a:spcPct val="140022"/>
              </a:lnSpc>
            </a:pPr>
            <a:r>
              <a:rPr lang="en-US" sz="1811" dirty="0">
                <a:solidFill>
                  <a:srgbClr val="000000"/>
                </a:solidFill>
                <a:latin typeface="Open Sans"/>
                <a:ea typeface="Open Sans"/>
                <a:cs typeface="Open Sans"/>
                <a:sym typeface="Open Sans"/>
              </a:rPr>
              <a:t>Data Collection</a:t>
            </a:r>
            <a:endParaRPr sz="1200" dirty="0"/>
          </a:p>
        </p:txBody>
      </p:sp>
      <p:sp>
        <p:nvSpPr>
          <p:cNvPr id="1412" name="Google Shape;1412;p49"/>
          <p:cNvSpPr/>
          <p:nvPr/>
        </p:nvSpPr>
        <p:spPr>
          <a:xfrm>
            <a:off x="67386" y="1547074"/>
            <a:ext cx="5428901" cy="911005"/>
          </a:xfrm>
          <a:custGeom>
            <a:avLst/>
            <a:gdLst/>
            <a:ahLst/>
            <a:cxnLst/>
            <a:rect l="l" t="t" r="r" b="b"/>
            <a:pathLst>
              <a:path w="9173863" h="1539433" extrusionOk="0">
                <a:moveTo>
                  <a:pt x="9049403" y="1539433"/>
                </a:moveTo>
                <a:lnTo>
                  <a:pt x="124460" y="1539433"/>
                </a:lnTo>
                <a:cubicBezTo>
                  <a:pt x="55880" y="1539433"/>
                  <a:pt x="0" y="1483553"/>
                  <a:pt x="0" y="1414973"/>
                </a:cubicBezTo>
                <a:lnTo>
                  <a:pt x="0" y="124460"/>
                </a:lnTo>
                <a:cubicBezTo>
                  <a:pt x="0" y="55880"/>
                  <a:pt x="55880" y="0"/>
                  <a:pt x="124460" y="0"/>
                </a:cubicBezTo>
                <a:lnTo>
                  <a:pt x="9049403" y="0"/>
                </a:lnTo>
                <a:cubicBezTo>
                  <a:pt x="9117983" y="0"/>
                  <a:pt x="9173863" y="55880"/>
                  <a:pt x="9173863" y="124460"/>
                </a:cubicBezTo>
                <a:lnTo>
                  <a:pt x="9173863" y="1414973"/>
                </a:lnTo>
                <a:cubicBezTo>
                  <a:pt x="9173863" y="1483553"/>
                  <a:pt x="9117983" y="1539433"/>
                  <a:pt x="9049403" y="1539433"/>
                </a:cubicBezTo>
                <a:close/>
              </a:path>
            </a:pathLst>
          </a:custGeom>
          <a:solidFill>
            <a:srgbClr val="20356D">
              <a:alpha val="21960"/>
            </a:srgbClr>
          </a:solidFill>
          <a:ln>
            <a:noFill/>
          </a:ln>
        </p:spPr>
        <p:txBody>
          <a:bodyPr spcFirstLastPara="1" wrap="square" lIns="60950" tIns="60950" rIns="60950" bIns="60950" anchor="ctr" anchorCtr="0">
            <a:noAutofit/>
          </a:bodyPr>
          <a:lstStyle/>
          <a:p>
            <a:endParaRPr sz="1200"/>
          </a:p>
        </p:txBody>
      </p:sp>
      <p:pic>
        <p:nvPicPr>
          <p:cNvPr id="1413" name="Google Shape;1413;p49"/>
          <p:cNvPicPr preferRelativeResize="0"/>
          <p:nvPr/>
        </p:nvPicPr>
        <p:blipFill rotWithShape="1">
          <a:blip r:embed="rId6">
            <a:alphaModFix/>
          </a:blip>
          <a:srcRect/>
          <a:stretch/>
        </p:blipFill>
        <p:spPr>
          <a:xfrm>
            <a:off x="169021" y="1730740"/>
            <a:ext cx="516779" cy="516779"/>
          </a:xfrm>
          <a:prstGeom prst="rect">
            <a:avLst/>
          </a:prstGeom>
          <a:noFill/>
          <a:ln>
            <a:noFill/>
          </a:ln>
        </p:spPr>
      </p:pic>
      <p:sp>
        <p:nvSpPr>
          <p:cNvPr id="1414" name="Google Shape;1414;p49"/>
          <p:cNvSpPr txBox="1"/>
          <p:nvPr/>
        </p:nvSpPr>
        <p:spPr>
          <a:xfrm>
            <a:off x="809599" y="1650062"/>
            <a:ext cx="4686688" cy="780214"/>
          </a:xfrm>
          <a:prstGeom prst="rect">
            <a:avLst/>
          </a:prstGeom>
          <a:noFill/>
          <a:ln>
            <a:noFill/>
          </a:ln>
        </p:spPr>
        <p:txBody>
          <a:bodyPr spcFirstLastPara="1" wrap="square" lIns="0" tIns="0" rIns="0" bIns="0" anchor="t" anchorCtr="0">
            <a:spAutoFit/>
          </a:bodyPr>
          <a:lstStyle/>
          <a:p>
            <a:pPr>
              <a:lnSpc>
                <a:spcPct val="140022"/>
              </a:lnSpc>
            </a:pPr>
            <a:r>
              <a:rPr lang="en-US" sz="1811" dirty="0">
                <a:solidFill>
                  <a:srgbClr val="000000"/>
                </a:solidFill>
                <a:latin typeface="Open Sans"/>
                <a:ea typeface="Open Sans"/>
                <a:cs typeface="Open Sans"/>
                <a:sym typeface="Open Sans"/>
              </a:rPr>
              <a:t>Data Pre Processing and Create Data Set With Data Augmentation</a:t>
            </a:r>
            <a:endParaRPr sz="1200" dirty="0"/>
          </a:p>
        </p:txBody>
      </p:sp>
      <p:pic>
        <p:nvPicPr>
          <p:cNvPr id="1417" name="Google Shape;1417;p49"/>
          <p:cNvPicPr preferRelativeResize="0"/>
          <p:nvPr/>
        </p:nvPicPr>
        <p:blipFill rotWithShape="1">
          <a:blip r:embed="rId7">
            <a:alphaModFix/>
          </a:blip>
          <a:srcRect/>
          <a:stretch/>
        </p:blipFill>
        <p:spPr>
          <a:xfrm rot="-563187">
            <a:off x="205260" y="3189950"/>
            <a:ext cx="464037" cy="464037"/>
          </a:xfrm>
          <a:prstGeom prst="rect">
            <a:avLst/>
          </a:prstGeom>
          <a:noFill/>
          <a:ln>
            <a:noFill/>
          </a:ln>
        </p:spPr>
      </p:pic>
      <p:sp>
        <p:nvSpPr>
          <p:cNvPr id="1418" name="Google Shape;1418;p49"/>
          <p:cNvSpPr/>
          <p:nvPr/>
        </p:nvSpPr>
        <p:spPr>
          <a:xfrm>
            <a:off x="129061" y="4491577"/>
            <a:ext cx="5367226" cy="1155491"/>
          </a:xfrm>
          <a:custGeom>
            <a:avLst/>
            <a:gdLst/>
            <a:ahLst/>
            <a:cxnLst/>
            <a:rect l="l" t="t" r="r" b="b"/>
            <a:pathLst>
              <a:path w="9069643" h="1539433" extrusionOk="0">
                <a:moveTo>
                  <a:pt x="8945183" y="1539433"/>
                </a:moveTo>
                <a:lnTo>
                  <a:pt x="124460" y="1539433"/>
                </a:lnTo>
                <a:cubicBezTo>
                  <a:pt x="55880" y="1539433"/>
                  <a:pt x="0" y="1483553"/>
                  <a:pt x="0" y="1414973"/>
                </a:cubicBezTo>
                <a:lnTo>
                  <a:pt x="0" y="124460"/>
                </a:lnTo>
                <a:cubicBezTo>
                  <a:pt x="0" y="55880"/>
                  <a:pt x="55880" y="0"/>
                  <a:pt x="124460" y="0"/>
                </a:cubicBezTo>
                <a:lnTo>
                  <a:pt x="8945183" y="0"/>
                </a:lnTo>
                <a:cubicBezTo>
                  <a:pt x="9013763" y="0"/>
                  <a:pt x="9069643" y="55880"/>
                  <a:pt x="9069643" y="124460"/>
                </a:cubicBezTo>
                <a:lnTo>
                  <a:pt x="9069643" y="1414973"/>
                </a:lnTo>
                <a:cubicBezTo>
                  <a:pt x="9069643" y="1483553"/>
                  <a:pt x="9013763" y="1539433"/>
                  <a:pt x="8945183" y="1539433"/>
                </a:cubicBezTo>
                <a:close/>
              </a:path>
            </a:pathLst>
          </a:custGeom>
          <a:solidFill>
            <a:srgbClr val="E45E5E">
              <a:alpha val="21960"/>
            </a:srgbClr>
          </a:solidFill>
          <a:ln>
            <a:noFill/>
          </a:ln>
        </p:spPr>
        <p:txBody>
          <a:bodyPr spcFirstLastPara="1" wrap="square" lIns="60950" tIns="60950" rIns="60950" bIns="60950" anchor="ctr" anchorCtr="0">
            <a:noAutofit/>
          </a:bodyPr>
          <a:lstStyle/>
          <a:p>
            <a:endParaRPr sz="1200"/>
          </a:p>
        </p:txBody>
      </p:sp>
      <p:sp>
        <p:nvSpPr>
          <p:cNvPr id="1419" name="Google Shape;1419;p49"/>
          <p:cNvSpPr txBox="1"/>
          <p:nvPr/>
        </p:nvSpPr>
        <p:spPr>
          <a:xfrm>
            <a:off x="738988" y="4501776"/>
            <a:ext cx="4686688" cy="1083951"/>
          </a:xfrm>
          <a:prstGeom prst="rect">
            <a:avLst/>
          </a:prstGeom>
          <a:noFill/>
          <a:ln>
            <a:noFill/>
          </a:ln>
        </p:spPr>
        <p:txBody>
          <a:bodyPr spcFirstLastPara="1" wrap="square" lIns="0" tIns="0" rIns="0" bIns="0" anchor="t" anchorCtr="0">
            <a:spAutoFit/>
          </a:bodyPr>
          <a:lstStyle/>
          <a:p>
            <a:pPr>
              <a:lnSpc>
                <a:spcPct val="140023"/>
              </a:lnSpc>
            </a:pPr>
            <a:r>
              <a:rPr lang="en-US" sz="1677" dirty="0">
                <a:solidFill>
                  <a:srgbClr val="000000"/>
                </a:solidFill>
                <a:latin typeface="Open Sans"/>
                <a:ea typeface="Open Sans"/>
                <a:cs typeface="Open Sans"/>
                <a:sym typeface="Open Sans"/>
              </a:rPr>
              <a:t>Data visualization and Tuning hyper-parameters and retrained models to select the best architecture</a:t>
            </a:r>
            <a:endParaRPr sz="1200" dirty="0"/>
          </a:p>
        </p:txBody>
      </p:sp>
      <p:pic>
        <p:nvPicPr>
          <p:cNvPr id="1420" name="Google Shape;1420;p49"/>
          <p:cNvPicPr preferRelativeResize="0"/>
          <p:nvPr/>
        </p:nvPicPr>
        <p:blipFill rotWithShape="1">
          <a:blip r:embed="rId8">
            <a:alphaModFix amt="83000"/>
          </a:blip>
          <a:srcRect/>
          <a:stretch/>
        </p:blipFill>
        <p:spPr>
          <a:xfrm>
            <a:off x="187252" y="4801649"/>
            <a:ext cx="586693" cy="586693"/>
          </a:xfrm>
          <a:prstGeom prst="rect">
            <a:avLst/>
          </a:prstGeom>
          <a:noFill/>
          <a:ln>
            <a:noFill/>
          </a:ln>
        </p:spPr>
      </p:pic>
      <p:sp>
        <p:nvSpPr>
          <p:cNvPr id="1424" name="Google Shape;1424;p49"/>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Tree>
    <p:extLst>
      <p:ext uri="{BB962C8B-B14F-4D97-AF65-F5344CB8AC3E}">
        <p14:creationId xmlns:p14="http://schemas.microsoft.com/office/powerpoint/2010/main" val="3411384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barn(inVertical)">
                                      <p:cBhvr>
                                        <p:cTn id="7" dur="500"/>
                                        <p:tgtEl>
                                          <p:spTgt spid="14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404">
                                            <p:txEl>
                                              <p:pRg st="0" end="0"/>
                                            </p:txEl>
                                          </p:spTgt>
                                        </p:tgtEl>
                                        <p:attrNameLst>
                                          <p:attrName>style.visibility</p:attrName>
                                        </p:attrNameLst>
                                      </p:cBhvr>
                                      <p:to>
                                        <p:strVal val="visible"/>
                                      </p:to>
                                    </p:set>
                                    <p:animEffect transition="in" filter="barn(inVertical)">
                                      <p:cBhvr>
                                        <p:cTn id="12" dur="500"/>
                                        <p:tgtEl>
                                          <p:spTgt spid="140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409"/>
                                        </p:tgtEl>
                                        <p:attrNameLst>
                                          <p:attrName>style.visibility</p:attrName>
                                        </p:attrNameLst>
                                      </p:cBhvr>
                                      <p:to>
                                        <p:strVal val="visible"/>
                                      </p:to>
                                    </p:set>
                                    <p:animEffect transition="in" filter="barn(inVertical)">
                                      <p:cBhvr>
                                        <p:cTn id="17" dur="500"/>
                                        <p:tgtEl>
                                          <p:spTgt spid="140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411"/>
                                        </p:tgtEl>
                                        <p:attrNameLst>
                                          <p:attrName>style.visibility</p:attrName>
                                        </p:attrNameLst>
                                      </p:cBhvr>
                                      <p:to>
                                        <p:strVal val="visible"/>
                                      </p:to>
                                    </p:set>
                                    <p:animEffect transition="in" filter="wipe(down)">
                                      <p:cBhvr>
                                        <p:cTn id="22" dur="500"/>
                                        <p:tgtEl>
                                          <p:spTgt spid="1411"/>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412"/>
                                        </p:tgtEl>
                                        <p:attrNameLst>
                                          <p:attrName>style.visibility</p:attrName>
                                        </p:attrNameLst>
                                      </p:cBhvr>
                                      <p:to>
                                        <p:strVal val="visible"/>
                                      </p:to>
                                    </p:set>
                                    <p:animEffect transition="in" filter="barn(inVertical)">
                                      <p:cBhvr>
                                        <p:cTn id="27" dur="500"/>
                                        <p:tgtEl>
                                          <p:spTgt spid="141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414">
                                            <p:txEl>
                                              <p:pRg st="0" end="0"/>
                                            </p:txEl>
                                          </p:spTgt>
                                        </p:tgtEl>
                                        <p:attrNameLst>
                                          <p:attrName>style.visibility</p:attrName>
                                        </p:attrNameLst>
                                      </p:cBhvr>
                                      <p:to>
                                        <p:strVal val="visible"/>
                                      </p:to>
                                    </p:set>
                                    <p:animEffect transition="in" filter="wipe(down)">
                                      <p:cBhvr>
                                        <p:cTn id="32" dur="500"/>
                                        <p:tgtEl>
                                          <p:spTgt spid="1414">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1418"/>
                                        </p:tgtEl>
                                        <p:attrNameLst>
                                          <p:attrName>style.visibility</p:attrName>
                                        </p:attrNameLst>
                                      </p:cBhvr>
                                      <p:to>
                                        <p:strVal val="visible"/>
                                      </p:to>
                                    </p:set>
                                    <p:animEffect transition="in" filter="barn(inVertical)">
                                      <p:cBhvr>
                                        <p:cTn id="37" dur="500"/>
                                        <p:tgtEl>
                                          <p:spTgt spid="1418"/>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1419">
                                            <p:txEl>
                                              <p:pRg st="0" end="0"/>
                                            </p:txEl>
                                          </p:spTgt>
                                        </p:tgtEl>
                                        <p:attrNameLst>
                                          <p:attrName>style.visibility</p:attrName>
                                        </p:attrNameLst>
                                      </p:cBhvr>
                                      <p:to>
                                        <p:strVal val="visible"/>
                                      </p:to>
                                    </p:set>
                                    <p:animEffect transition="in" filter="wipe(down)">
                                      <p:cBhvr>
                                        <p:cTn id="42" dur="500"/>
                                        <p:tgtEl>
                                          <p:spTgt spid="1419">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1395"/>
                                        </p:tgtEl>
                                        <p:attrNameLst>
                                          <p:attrName>style.visibility</p:attrName>
                                        </p:attrNameLst>
                                      </p:cBhvr>
                                      <p:to>
                                        <p:strVal val="visible"/>
                                      </p:to>
                                    </p:set>
                                    <p:animEffect transition="in" filter="barn(inVertical)">
                                      <p:cBhvr>
                                        <p:cTn id="47" dur="500"/>
                                        <p:tgtEl>
                                          <p:spTgt spid="1395"/>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1406">
                                            <p:txEl>
                                              <p:pRg st="0" end="0"/>
                                            </p:txEl>
                                          </p:spTgt>
                                        </p:tgtEl>
                                        <p:attrNameLst>
                                          <p:attrName>style.visibility</p:attrName>
                                        </p:attrNameLst>
                                      </p:cBhvr>
                                      <p:to>
                                        <p:strVal val="visible"/>
                                      </p:to>
                                    </p:set>
                                    <p:animEffect transition="in" filter="wipe(down)">
                                      <p:cBhvr>
                                        <p:cTn id="52" dur="500"/>
                                        <p:tgtEl>
                                          <p:spTgt spid="140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5" grpId="0" animBg="1"/>
      <p:bldP spid="1409" grpId="0" animBg="1"/>
      <p:bldP spid="1411" grpId="0"/>
      <p:bldP spid="1412" grpId="0" animBg="1"/>
      <p:bldP spid="141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78"/>
          <p:cNvSpPr/>
          <p:nvPr/>
        </p:nvSpPr>
        <p:spPr>
          <a:xfrm>
            <a:off x="6763164" y="7300"/>
            <a:ext cx="5428837" cy="6850700"/>
          </a:xfrm>
          <a:custGeom>
            <a:avLst/>
            <a:gdLst/>
            <a:ahLst/>
            <a:cxnLst/>
            <a:rect l="l" t="t" r="r" b="b"/>
            <a:pathLst>
              <a:path w="3114706" h="3930477" extrusionOk="0">
                <a:moveTo>
                  <a:pt x="0" y="0"/>
                </a:moveTo>
                <a:lnTo>
                  <a:pt x="3114706" y="0"/>
                </a:lnTo>
                <a:lnTo>
                  <a:pt x="3114706" y="3930477"/>
                </a:lnTo>
                <a:lnTo>
                  <a:pt x="0" y="3930477"/>
                </a:lnTo>
                <a:close/>
              </a:path>
            </a:pathLst>
          </a:custGeom>
          <a:solidFill>
            <a:srgbClr val="FFFFFF">
              <a:alpha val="8235"/>
            </a:srgbClr>
          </a:solidFill>
          <a:ln>
            <a:noFill/>
          </a:ln>
        </p:spPr>
        <p:txBody>
          <a:bodyPr/>
          <a:lstStyle/>
          <a:p>
            <a:endParaRPr lang="en-US"/>
          </a:p>
        </p:txBody>
      </p:sp>
      <p:sp>
        <p:nvSpPr>
          <p:cNvPr id="2176" name="Google Shape;2176;p78"/>
          <p:cNvSpPr/>
          <p:nvPr/>
        </p:nvSpPr>
        <p:spPr>
          <a:xfrm>
            <a:off x="1" y="-25459"/>
            <a:ext cx="6763163" cy="6912066"/>
          </a:xfrm>
          <a:custGeom>
            <a:avLst/>
            <a:gdLst/>
            <a:ahLst/>
            <a:cxnLst/>
            <a:rect l="l" t="t" r="r" b="b"/>
            <a:pathLst>
              <a:path w="3880254" h="3965685" extrusionOk="0">
                <a:moveTo>
                  <a:pt x="0" y="0"/>
                </a:moveTo>
                <a:lnTo>
                  <a:pt x="3880254" y="0"/>
                </a:lnTo>
                <a:lnTo>
                  <a:pt x="3880254" y="3965685"/>
                </a:lnTo>
                <a:lnTo>
                  <a:pt x="0" y="3965685"/>
                </a:lnTo>
                <a:close/>
              </a:path>
            </a:pathLst>
          </a:custGeom>
          <a:solidFill>
            <a:srgbClr val="FFFFFF">
              <a:alpha val="8235"/>
            </a:srgbClr>
          </a:solidFill>
          <a:ln>
            <a:noFill/>
          </a:ln>
        </p:spPr>
        <p:txBody>
          <a:bodyPr/>
          <a:lstStyle/>
          <a:p>
            <a:endParaRPr lang="en-US"/>
          </a:p>
        </p:txBody>
      </p:sp>
      <p:sp>
        <p:nvSpPr>
          <p:cNvPr id="2177" name="Google Shape;2177;p78"/>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2178" name="Google Shape;2178;p78"/>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2179" name="Google Shape;2179;p78"/>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2180" name="Google Shape;2180;p78"/>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pic>
        <p:nvPicPr>
          <p:cNvPr id="2181" name="Google Shape;2181;p78"/>
          <p:cNvPicPr preferRelativeResize="0"/>
          <p:nvPr/>
        </p:nvPicPr>
        <p:blipFill rotWithShape="1">
          <a:blip r:embed="rId4">
            <a:alphaModFix amt="18000"/>
          </a:blip>
          <a:srcRect/>
          <a:stretch/>
        </p:blipFill>
        <p:spPr>
          <a:xfrm rot="10800000" flipH="1">
            <a:off x="8453386" y="3360164"/>
            <a:ext cx="3704777" cy="3492081"/>
          </a:xfrm>
          <a:prstGeom prst="rect">
            <a:avLst/>
          </a:prstGeom>
          <a:noFill/>
          <a:ln>
            <a:noFill/>
          </a:ln>
        </p:spPr>
      </p:pic>
      <p:pic>
        <p:nvPicPr>
          <p:cNvPr id="2184" name="Google Shape;2184;p78"/>
          <p:cNvPicPr preferRelativeResize="0"/>
          <p:nvPr/>
        </p:nvPicPr>
        <p:blipFill rotWithShape="1">
          <a:blip r:embed="rId5">
            <a:alphaModFix amt="12000"/>
          </a:blip>
          <a:srcRect/>
          <a:stretch/>
        </p:blipFill>
        <p:spPr>
          <a:xfrm>
            <a:off x="-2058672" y="-1036804"/>
            <a:ext cx="5232571" cy="4284167"/>
          </a:xfrm>
          <a:prstGeom prst="rect">
            <a:avLst/>
          </a:prstGeom>
          <a:noFill/>
          <a:ln>
            <a:noFill/>
          </a:ln>
        </p:spPr>
      </p:pic>
      <p:sp>
        <p:nvSpPr>
          <p:cNvPr id="2185" name="Google Shape;2185;p78"/>
          <p:cNvSpPr txBox="1"/>
          <p:nvPr/>
        </p:nvSpPr>
        <p:spPr>
          <a:xfrm>
            <a:off x="2933971" y="170323"/>
            <a:ext cx="4541267" cy="489942"/>
          </a:xfrm>
          <a:prstGeom prst="rect">
            <a:avLst/>
          </a:prstGeom>
          <a:noFill/>
          <a:ln>
            <a:noFill/>
          </a:ln>
        </p:spPr>
        <p:txBody>
          <a:bodyPr spcFirstLastPara="1" wrap="square" lIns="0" tIns="0" rIns="0" bIns="0" anchor="t" anchorCtr="0">
            <a:spAutoFit/>
          </a:bodyPr>
          <a:lstStyle/>
          <a:p>
            <a:pPr algn="r">
              <a:lnSpc>
                <a:spcPct val="130002"/>
              </a:lnSpc>
            </a:pPr>
            <a:r>
              <a:rPr lang="en-US" sz="2449" dirty="0">
                <a:solidFill>
                  <a:srgbClr val="242424"/>
                </a:solidFill>
                <a:latin typeface="Arial"/>
                <a:ea typeface="Arial"/>
                <a:cs typeface="Arial"/>
                <a:sym typeface="Arial"/>
              </a:rPr>
              <a:t>Completion and Future works</a:t>
            </a:r>
            <a:endParaRPr sz="1200" dirty="0"/>
          </a:p>
        </p:txBody>
      </p:sp>
      <p:sp>
        <p:nvSpPr>
          <p:cNvPr id="2186" name="Google Shape;2186;p78"/>
          <p:cNvSpPr txBox="1"/>
          <p:nvPr/>
        </p:nvSpPr>
        <p:spPr>
          <a:xfrm>
            <a:off x="1536835" y="2001273"/>
            <a:ext cx="3953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Completion of the components</a:t>
            </a:r>
            <a:endParaRPr sz="1200" dirty="0"/>
          </a:p>
        </p:txBody>
      </p:sp>
      <p:sp>
        <p:nvSpPr>
          <p:cNvPr id="2187" name="Google Shape;2187;p78"/>
          <p:cNvSpPr txBox="1"/>
          <p:nvPr/>
        </p:nvSpPr>
        <p:spPr>
          <a:xfrm>
            <a:off x="8064497" y="864542"/>
            <a:ext cx="3191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Future Implementations</a:t>
            </a:r>
            <a:endParaRPr sz="1200" dirty="0"/>
          </a:p>
        </p:txBody>
      </p:sp>
      <p:pic>
        <p:nvPicPr>
          <p:cNvPr id="2188" name="Google Shape;2188;p78"/>
          <p:cNvPicPr preferRelativeResize="0"/>
          <p:nvPr/>
        </p:nvPicPr>
        <p:blipFill rotWithShape="1">
          <a:blip r:embed="rId6">
            <a:alphaModFix/>
          </a:blip>
          <a:srcRect/>
          <a:stretch/>
        </p:blipFill>
        <p:spPr>
          <a:xfrm>
            <a:off x="414014" y="3121936"/>
            <a:ext cx="522197" cy="522197"/>
          </a:xfrm>
          <a:prstGeom prst="rect">
            <a:avLst/>
          </a:prstGeom>
          <a:noFill/>
          <a:ln>
            <a:noFill/>
          </a:ln>
        </p:spPr>
      </p:pic>
      <p:pic>
        <p:nvPicPr>
          <p:cNvPr id="2189" name="Google Shape;2189;p78"/>
          <p:cNvPicPr preferRelativeResize="0"/>
          <p:nvPr/>
        </p:nvPicPr>
        <p:blipFill rotWithShape="1">
          <a:blip r:embed="rId7">
            <a:alphaModFix/>
          </a:blip>
          <a:srcRect/>
          <a:stretch/>
        </p:blipFill>
        <p:spPr>
          <a:xfrm>
            <a:off x="6897944" y="2873082"/>
            <a:ext cx="577294" cy="577294"/>
          </a:xfrm>
          <a:prstGeom prst="rect">
            <a:avLst/>
          </a:prstGeom>
          <a:noFill/>
          <a:ln>
            <a:noFill/>
          </a:ln>
        </p:spPr>
      </p:pic>
      <p:sp>
        <p:nvSpPr>
          <p:cNvPr id="2190" name="Google Shape;2190;p78"/>
          <p:cNvSpPr/>
          <p:nvPr/>
        </p:nvSpPr>
        <p:spPr>
          <a:xfrm>
            <a:off x="991313" y="2656558"/>
            <a:ext cx="5270397" cy="1305737"/>
          </a:xfrm>
          <a:custGeom>
            <a:avLst/>
            <a:gdLst/>
            <a:ahLst/>
            <a:cxnLst/>
            <a:rect l="l" t="t" r="r" b="b"/>
            <a:pathLst>
              <a:path w="8906020" h="1539433" extrusionOk="0">
                <a:moveTo>
                  <a:pt x="8781560" y="1539433"/>
                </a:moveTo>
                <a:lnTo>
                  <a:pt x="124460" y="1539433"/>
                </a:lnTo>
                <a:cubicBezTo>
                  <a:pt x="55880" y="1539433"/>
                  <a:pt x="0" y="1483553"/>
                  <a:pt x="0" y="1414973"/>
                </a:cubicBezTo>
                <a:lnTo>
                  <a:pt x="0" y="124460"/>
                </a:lnTo>
                <a:cubicBezTo>
                  <a:pt x="0" y="55880"/>
                  <a:pt x="55880" y="0"/>
                  <a:pt x="124460" y="0"/>
                </a:cubicBezTo>
                <a:lnTo>
                  <a:pt x="8781560" y="0"/>
                </a:lnTo>
                <a:cubicBezTo>
                  <a:pt x="8850140" y="0"/>
                  <a:pt x="8906020" y="55880"/>
                  <a:pt x="8906020" y="124460"/>
                </a:cubicBezTo>
                <a:lnTo>
                  <a:pt x="8906020" y="1414973"/>
                </a:lnTo>
                <a:cubicBezTo>
                  <a:pt x="8906020" y="1483553"/>
                  <a:pt x="8850140" y="1539433"/>
                  <a:pt x="8781560" y="1539433"/>
                </a:cubicBezTo>
                <a:close/>
              </a:path>
            </a:pathLst>
          </a:custGeom>
          <a:solidFill>
            <a:srgbClr val="20356D">
              <a:alpha val="87450"/>
            </a:srgbClr>
          </a:solidFill>
          <a:ln>
            <a:noFill/>
          </a:ln>
        </p:spPr>
        <p:txBody>
          <a:bodyPr spcFirstLastPara="1" wrap="square" lIns="60950" tIns="60950" rIns="60950" bIns="60950" anchor="ctr" anchorCtr="0">
            <a:noAutofit/>
          </a:bodyPr>
          <a:lstStyle/>
          <a:p>
            <a:endParaRPr sz="1200"/>
          </a:p>
        </p:txBody>
      </p:sp>
      <p:sp>
        <p:nvSpPr>
          <p:cNvPr id="2191" name="Google Shape;2191;p78"/>
          <p:cNvSpPr txBox="1"/>
          <p:nvPr/>
        </p:nvSpPr>
        <p:spPr>
          <a:xfrm>
            <a:off x="1142629" y="2739459"/>
            <a:ext cx="4741705" cy="1163395"/>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Developed and trained a predictive machine learning model for forecasting bean market prices based on historical and real-time data.</a:t>
            </a:r>
            <a:endParaRPr sz="1200" dirty="0">
              <a:solidFill>
                <a:schemeClr val="bg1"/>
              </a:solidFill>
            </a:endParaRPr>
          </a:p>
        </p:txBody>
      </p:sp>
      <p:sp>
        <p:nvSpPr>
          <p:cNvPr id="2202" name="Google Shape;2202;p78"/>
          <p:cNvSpPr/>
          <p:nvPr/>
        </p:nvSpPr>
        <p:spPr>
          <a:xfrm>
            <a:off x="7584659" y="1881276"/>
            <a:ext cx="4274431" cy="1969348"/>
          </a:xfrm>
          <a:custGeom>
            <a:avLst/>
            <a:gdLst/>
            <a:ahLst/>
            <a:cxnLst/>
            <a:rect l="l" t="t" r="r" b="b"/>
            <a:pathLst>
              <a:path w="7223017" h="1539433" extrusionOk="0">
                <a:moveTo>
                  <a:pt x="7098557" y="1539433"/>
                </a:moveTo>
                <a:lnTo>
                  <a:pt x="124460" y="1539433"/>
                </a:lnTo>
                <a:cubicBezTo>
                  <a:pt x="55880" y="1539433"/>
                  <a:pt x="0" y="1483553"/>
                  <a:pt x="0" y="1414973"/>
                </a:cubicBezTo>
                <a:lnTo>
                  <a:pt x="0" y="124460"/>
                </a:lnTo>
                <a:cubicBezTo>
                  <a:pt x="0" y="55880"/>
                  <a:pt x="55880" y="0"/>
                  <a:pt x="124460" y="0"/>
                </a:cubicBezTo>
                <a:lnTo>
                  <a:pt x="7098557" y="0"/>
                </a:lnTo>
                <a:cubicBezTo>
                  <a:pt x="7167138" y="0"/>
                  <a:pt x="7223017" y="55880"/>
                  <a:pt x="7223017" y="124460"/>
                </a:cubicBezTo>
                <a:lnTo>
                  <a:pt x="7223017" y="1414973"/>
                </a:lnTo>
                <a:cubicBezTo>
                  <a:pt x="7223017" y="1483553"/>
                  <a:pt x="7167138" y="1539433"/>
                  <a:pt x="7098557" y="1539433"/>
                </a:cubicBezTo>
                <a:close/>
              </a:path>
            </a:pathLst>
          </a:custGeom>
          <a:solidFill>
            <a:srgbClr val="627DC2">
              <a:alpha val="87450"/>
            </a:srgbClr>
          </a:solidFill>
          <a:ln>
            <a:noFill/>
          </a:ln>
        </p:spPr>
        <p:txBody>
          <a:bodyPr spcFirstLastPara="1" wrap="square" lIns="60950" tIns="60950" rIns="60950" bIns="60950" anchor="ctr" anchorCtr="0">
            <a:noAutofit/>
          </a:bodyPr>
          <a:lstStyle/>
          <a:p>
            <a:endParaRPr sz="1200"/>
          </a:p>
        </p:txBody>
      </p:sp>
      <p:sp>
        <p:nvSpPr>
          <p:cNvPr id="2203" name="Google Shape;2203;p78"/>
          <p:cNvSpPr txBox="1"/>
          <p:nvPr/>
        </p:nvSpPr>
        <p:spPr>
          <a:xfrm>
            <a:off x="7760934" y="2071807"/>
            <a:ext cx="3798419" cy="1551194"/>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Implement sentiment analysis techniques on social media and market news to gauge public perception, influencing market prices.</a:t>
            </a:r>
            <a:endParaRPr sz="1200" dirty="0">
              <a:solidFill>
                <a:schemeClr val="bg1"/>
              </a:solidFill>
            </a:endParaRPr>
          </a:p>
        </p:txBody>
      </p:sp>
      <p:sp>
        <p:nvSpPr>
          <p:cNvPr id="2218" name="Google Shape;2218;p78"/>
          <p:cNvSpPr txBox="1"/>
          <p:nvPr/>
        </p:nvSpPr>
        <p:spPr>
          <a:xfrm>
            <a:off x="7793301" y="3891674"/>
            <a:ext cx="3976957" cy="339773"/>
          </a:xfrm>
          <a:prstGeom prst="rect">
            <a:avLst/>
          </a:prstGeom>
          <a:noFill/>
          <a:ln>
            <a:noFill/>
          </a:ln>
        </p:spPr>
        <p:txBody>
          <a:bodyPr spcFirstLastPara="1" wrap="square" lIns="0" tIns="0" rIns="0" bIns="0" anchor="t" anchorCtr="0">
            <a:spAutoFit/>
          </a:bodyPr>
          <a:lstStyle/>
          <a:p>
            <a:pPr>
              <a:lnSpc>
                <a:spcPct val="140000"/>
              </a:lnSpc>
            </a:pPr>
            <a:r>
              <a:rPr lang="en-US" sz="1577" b="1" dirty="0">
                <a:solidFill>
                  <a:srgbClr val="FFFFFF"/>
                </a:solidFill>
                <a:latin typeface="Open Sans"/>
                <a:ea typeface="Open Sans"/>
                <a:cs typeface="Open Sans"/>
                <a:sym typeface="Open Sans"/>
              </a:rPr>
              <a:t>…………………………</a:t>
            </a:r>
            <a:endParaRPr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185">
                                            <p:txEl>
                                              <p:pRg st="0" end="0"/>
                                            </p:txEl>
                                          </p:spTgt>
                                        </p:tgtEl>
                                        <p:attrNameLst>
                                          <p:attrName>style.visibility</p:attrName>
                                        </p:attrNameLst>
                                      </p:cBhvr>
                                      <p:to>
                                        <p:strVal val="visible"/>
                                      </p:to>
                                    </p:set>
                                    <p:animEffect transition="in" filter="barn(inVertical)">
                                      <p:cBhvr>
                                        <p:cTn id="7" dur="500"/>
                                        <p:tgtEl>
                                          <p:spTgt spid="218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186">
                                            <p:txEl>
                                              <p:pRg st="0" end="0"/>
                                            </p:txEl>
                                          </p:spTgt>
                                        </p:tgtEl>
                                        <p:attrNameLst>
                                          <p:attrName>style.visibility</p:attrName>
                                        </p:attrNameLst>
                                      </p:cBhvr>
                                      <p:to>
                                        <p:strVal val="visible"/>
                                      </p:to>
                                    </p:set>
                                    <p:animEffect transition="in" filter="barn(inVertical)">
                                      <p:cBhvr>
                                        <p:cTn id="12" dur="500"/>
                                        <p:tgtEl>
                                          <p:spTgt spid="218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190"/>
                                        </p:tgtEl>
                                        <p:attrNameLst>
                                          <p:attrName>style.visibility</p:attrName>
                                        </p:attrNameLst>
                                      </p:cBhvr>
                                      <p:to>
                                        <p:strVal val="visible"/>
                                      </p:to>
                                    </p:set>
                                    <p:animEffect transition="in" filter="wipe(down)">
                                      <p:cBhvr>
                                        <p:cTn id="17" dur="500"/>
                                        <p:tgtEl>
                                          <p:spTgt spid="2190"/>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2187">
                                            <p:txEl>
                                              <p:pRg st="0" end="0"/>
                                            </p:txEl>
                                          </p:spTgt>
                                        </p:tgtEl>
                                        <p:attrNameLst>
                                          <p:attrName>style.visibility</p:attrName>
                                        </p:attrNameLst>
                                      </p:cBhvr>
                                      <p:to>
                                        <p:strVal val="visible"/>
                                      </p:to>
                                    </p:set>
                                    <p:animEffect transition="in" filter="barn(inVertical)">
                                      <p:cBhvr>
                                        <p:cTn id="22" dur="500"/>
                                        <p:tgtEl>
                                          <p:spTgt spid="2187">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2202"/>
                                        </p:tgtEl>
                                        <p:attrNameLst>
                                          <p:attrName>style.visibility</p:attrName>
                                        </p:attrNameLst>
                                      </p:cBhvr>
                                      <p:to>
                                        <p:strVal val="visible"/>
                                      </p:to>
                                    </p:set>
                                    <p:animEffect transition="in" filter="wipe(down)">
                                      <p:cBhvr>
                                        <p:cTn id="27" dur="500"/>
                                        <p:tgtEl>
                                          <p:spTgt spid="2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0" grpId="0" animBg="1"/>
      <p:bldP spid="220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2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655" name="Google Shape;655;p2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656" name="Google Shape;656;p2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58" name="Google Shape;658;p21"/>
          <p:cNvSpPr/>
          <p:nvPr/>
        </p:nvSpPr>
        <p:spPr>
          <a:xfrm>
            <a:off x="7548132"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659" name="Google Shape;659;p21"/>
          <p:cNvSpPr/>
          <p:nvPr/>
        </p:nvSpPr>
        <p:spPr>
          <a:xfrm>
            <a:off x="2355999"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660" name="Google Shape;660;p2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661" name="Google Shape;661;p21"/>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663" name="Google Shape;663;p21"/>
          <p:cNvSpPr txBox="1"/>
          <p:nvPr/>
        </p:nvSpPr>
        <p:spPr>
          <a:xfrm>
            <a:off x="2574284" y="1430085"/>
            <a:ext cx="2862199" cy="349648"/>
          </a:xfrm>
          <a:prstGeom prst="rect">
            <a:avLst/>
          </a:prstGeom>
          <a:noFill/>
          <a:ln>
            <a:noFill/>
          </a:ln>
        </p:spPr>
        <p:txBody>
          <a:bodyPr spcFirstLastPara="1" wrap="square" lIns="0" tIns="0" rIns="0" bIns="0" anchor="t" anchorCtr="0">
            <a:spAutoFit/>
          </a:bodyPr>
          <a:lstStyle/>
          <a:p>
            <a:pPr algn="ctr">
              <a:lnSpc>
                <a:spcPct val="140000"/>
              </a:lnSpc>
            </a:pPr>
            <a:r>
              <a:rPr lang="en-US" sz="1623" b="1" u="sng" dirty="0">
                <a:solidFill>
                  <a:srgbClr val="FFFFFF"/>
                </a:solidFill>
                <a:latin typeface="Open Sans"/>
                <a:ea typeface="Open Sans"/>
                <a:cs typeface="Open Sans"/>
                <a:sym typeface="Open Sans"/>
              </a:rPr>
              <a:t>Functional Requirements</a:t>
            </a:r>
            <a:endParaRPr sz="1200" u="sng" dirty="0"/>
          </a:p>
        </p:txBody>
      </p:sp>
      <p:sp>
        <p:nvSpPr>
          <p:cNvPr id="664" name="Google Shape;664;p21"/>
          <p:cNvSpPr txBox="1"/>
          <p:nvPr/>
        </p:nvSpPr>
        <p:spPr>
          <a:xfrm>
            <a:off x="7628805" y="1395888"/>
            <a:ext cx="3121017" cy="357470"/>
          </a:xfrm>
          <a:prstGeom prst="rect">
            <a:avLst/>
          </a:prstGeom>
          <a:noFill/>
          <a:ln>
            <a:noFill/>
          </a:ln>
        </p:spPr>
        <p:txBody>
          <a:bodyPr spcFirstLastPara="1" wrap="square" lIns="0" tIns="0" rIns="0" bIns="0" anchor="t" anchorCtr="0">
            <a:spAutoFit/>
          </a:bodyPr>
          <a:lstStyle/>
          <a:p>
            <a:pPr algn="ctr">
              <a:lnSpc>
                <a:spcPct val="139991"/>
              </a:lnSpc>
            </a:pPr>
            <a:r>
              <a:rPr lang="en-US" sz="1659" b="1" u="sng" dirty="0">
                <a:solidFill>
                  <a:srgbClr val="FFFFFF"/>
                </a:solidFill>
                <a:latin typeface="Open Sans"/>
                <a:ea typeface="Open Sans"/>
                <a:cs typeface="Open Sans"/>
                <a:sym typeface="Open Sans"/>
              </a:rPr>
              <a:t>Non-Functional Requirements</a:t>
            </a:r>
            <a:endParaRPr sz="1200" u="sng" dirty="0"/>
          </a:p>
        </p:txBody>
      </p:sp>
      <p:sp>
        <p:nvSpPr>
          <p:cNvPr id="665" name="Google Shape;665;p21"/>
          <p:cNvSpPr txBox="1"/>
          <p:nvPr/>
        </p:nvSpPr>
        <p:spPr>
          <a:xfrm>
            <a:off x="2630508" y="1604909"/>
            <a:ext cx="2710067" cy="4552015"/>
          </a:xfrm>
          <a:prstGeom prst="rect">
            <a:avLst/>
          </a:prstGeom>
          <a:noFill/>
          <a:ln>
            <a:noFill/>
          </a:ln>
        </p:spPr>
        <p:txBody>
          <a:bodyPr spcFirstLastPara="1" wrap="square" lIns="0" tIns="0" rIns="0" bIns="0" anchor="t" anchorCtr="0">
            <a:spAutoFit/>
          </a:bodyPr>
          <a:lstStyle/>
          <a:p>
            <a:pPr>
              <a:lnSpc>
                <a:spcPct val="197611"/>
              </a:lnSpc>
            </a:pPr>
            <a:endParaRPr sz="1200" dirty="0">
              <a:solidFill>
                <a:schemeClr val="bg1"/>
              </a:solidFill>
              <a:latin typeface="Calibri"/>
              <a:ea typeface="Calibri"/>
              <a:cs typeface="Calibri"/>
              <a:sym typeface="Calibri"/>
            </a:endParaRPr>
          </a:p>
          <a:p>
            <a:r>
              <a:rPr lang="en-US" b="1" dirty="0">
                <a:solidFill>
                  <a:schemeClr val="bg1"/>
                </a:solidFill>
              </a:rPr>
              <a:t>• Data Collection:</a:t>
            </a:r>
            <a:endParaRPr lang="en-US" dirty="0">
              <a:solidFill>
                <a:schemeClr val="bg1"/>
              </a:solidFill>
            </a:endParaRPr>
          </a:p>
          <a:p>
            <a:r>
              <a:rPr lang="en-US" dirty="0">
                <a:solidFill>
                  <a:schemeClr val="bg1"/>
                </a:solidFill>
              </a:rPr>
              <a:t>Retrieve historical bean market data from local markets and trading platforms.</a:t>
            </a:r>
          </a:p>
          <a:p>
            <a:r>
              <a:rPr lang="en-US" b="1" dirty="0">
                <a:solidFill>
                  <a:schemeClr val="bg1"/>
                </a:solidFill>
              </a:rPr>
              <a:t>• Data Processing and Analysis:</a:t>
            </a:r>
            <a:endParaRPr lang="en-US" dirty="0">
              <a:solidFill>
                <a:schemeClr val="bg1"/>
              </a:solidFill>
            </a:endParaRPr>
          </a:p>
          <a:p>
            <a:r>
              <a:rPr lang="en-US" dirty="0">
                <a:solidFill>
                  <a:schemeClr val="bg1"/>
                </a:solidFill>
              </a:rPr>
              <a:t>Cleanse and preprocess the collected data for analysis.</a:t>
            </a:r>
          </a:p>
          <a:p>
            <a:r>
              <a:rPr lang="en-US" b="1" dirty="0">
                <a:solidFill>
                  <a:schemeClr val="bg1"/>
                </a:solidFill>
              </a:rPr>
              <a:t>• Prediction and Recommendation:</a:t>
            </a:r>
            <a:endParaRPr lang="en-US" dirty="0">
              <a:solidFill>
                <a:schemeClr val="bg1"/>
              </a:solidFill>
            </a:endParaRPr>
          </a:p>
          <a:p>
            <a:r>
              <a:rPr lang="en-US" dirty="0">
                <a:solidFill>
                  <a:schemeClr val="bg1"/>
                </a:solidFill>
              </a:rPr>
              <a:t>Develop a predictive model to estimate bean market prices accurately.</a:t>
            </a:r>
          </a:p>
          <a:p>
            <a:pPr marL="153312" lvl="1">
              <a:lnSpc>
                <a:spcPct val="166995"/>
              </a:lnSpc>
              <a:buClr>
                <a:srgbClr val="FFFFFF"/>
              </a:buClr>
              <a:buSzPts val="2130"/>
            </a:pPr>
            <a:endParaRPr sz="1200" dirty="0">
              <a:solidFill>
                <a:schemeClr val="bg1"/>
              </a:solidFill>
            </a:endParaRPr>
          </a:p>
        </p:txBody>
      </p:sp>
      <p:sp>
        <p:nvSpPr>
          <p:cNvPr id="666" name="Google Shape;666;p21"/>
          <p:cNvSpPr txBox="1"/>
          <p:nvPr/>
        </p:nvSpPr>
        <p:spPr>
          <a:xfrm>
            <a:off x="7689054" y="2275202"/>
            <a:ext cx="2945745" cy="2158668"/>
          </a:xfrm>
          <a:prstGeom prst="rect">
            <a:avLst/>
          </a:prstGeom>
          <a:noFill/>
          <a:ln>
            <a:noFill/>
          </a:ln>
        </p:spPr>
        <p:txBody>
          <a:bodyPr spcFirstLastPara="1" wrap="square" lIns="0" tIns="0" rIns="0" bIns="0" anchor="t" anchorCtr="0">
            <a:spAutoFit/>
          </a:bodyPr>
          <a:lstStyle/>
          <a:p>
            <a:pPr marL="309035" lvl="1" indent="-154518">
              <a:lnSpc>
                <a:spcPct val="167055"/>
              </a:lnSpc>
              <a:buClr>
                <a:srgbClr val="FFFFFF"/>
              </a:buClr>
              <a:buSzPts val="2146"/>
              <a:buFont typeface="Arial"/>
              <a:buChar char="•"/>
            </a:pPr>
            <a:r>
              <a:rPr lang="en-US" b="1" dirty="0">
                <a:solidFill>
                  <a:schemeClr val="bg1"/>
                </a:solidFill>
              </a:rPr>
              <a:t>Accuracy and Reliability</a:t>
            </a:r>
          </a:p>
          <a:p>
            <a:pPr marL="309035" lvl="1" indent="-154518">
              <a:lnSpc>
                <a:spcPct val="167055"/>
              </a:lnSpc>
              <a:buClr>
                <a:srgbClr val="FFFFFF"/>
              </a:buClr>
              <a:buSzPts val="2146"/>
              <a:buFont typeface="Arial"/>
              <a:buChar char="•"/>
            </a:pPr>
            <a:r>
              <a:rPr lang="en-US" b="1" dirty="0">
                <a:solidFill>
                  <a:schemeClr val="bg1"/>
                </a:solidFill>
              </a:rPr>
              <a:t>Scalability</a:t>
            </a:r>
          </a:p>
          <a:p>
            <a:pPr marL="309035" lvl="1" indent="-154518">
              <a:lnSpc>
                <a:spcPct val="167055"/>
              </a:lnSpc>
              <a:buClr>
                <a:srgbClr val="FFFFFF"/>
              </a:buClr>
              <a:buSzPts val="2146"/>
              <a:buFont typeface="Arial"/>
              <a:buChar char="•"/>
            </a:pPr>
            <a:r>
              <a:rPr lang="en-US" b="1" dirty="0">
                <a:solidFill>
                  <a:schemeClr val="bg1"/>
                </a:solidFill>
              </a:rPr>
              <a:t>Security</a:t>
            </a:r>
          </a:p>
          <a:p>
            <a:pPr marL="309035" lvl="1" indent="-154518">
              <a:lnSpc>
                <a:spcPct val="167055"/>
              </a:lnSpc>
              <a:buClr>
                <a:srgbClr val="FFFFFF"/>
              </a:buClr>
              <a:buSzPts val="2146"/>
              <a:buFont typeface="Arial"/>
              <a:buChar char="•"/>
            </a:pPr>
            <a:r>
              <a:rPr lang="en-US" b="1" dirty="0">
                <a:solidFill>
                  <a:schemeClr val="bg1"/>
                </a:solidFill>
              </a:rPr>
              <a:t>Response Time</a:t>
            </a:r>
          </a:p>
          <a:p>
            <a:pPr marL="309035" lvl="1" indent="-154518">
              <a:lnSpc>
                <a:spcPct val="167055"/>
              </a:lnSpc>
              <a:buClr>
                <a:srgbClr val="FFFFFF"/>
              </a:buClr>
              <a:buSzPts val="2146"/>
              <a:buFont typeface="Arial"/>
              <a:buChar char="•"/>
            </a:pPr>
            <a:endParaRPr sz="1200" dirty="0">
              <a:solidFill>
                <a:schemeClr val="bg1"/>
              </a:solidFill>
            </a:endParaRPr>
          </a:p>
        </p:txBody>
      </p:sp>
      <p:sp>
        <p:nvSpPr>
          <p:cNvPr id="667" name="Google Shape;667;p21"/>
          <p:cNvSpPr txBox="1"/>
          <p:nvPr/>
        </p:nvSpPr>
        <p:spPr>
          <a:xfrm>
            <a:off x="980439" y="14535"/>
            <a:ext cx="11217912"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Functional, Non-Functional and Personnel Requirements</a:t>
            </a:r>
            <a:endParaRPr sz="1200" dirty="0"/>
          </a:p>
        </p:txBody>
      </p:sp>
      <p:sp>
        <p:nvSpPr>
          <p:cNvPr id="17" name="Rectangle 16">
            <a:extLst>
              <a:ext uri="{FF2B5EF4-FFF2-40B4-BE49-F238E27FC236}">
                <a16:creationId xmlns:a16="http://schemas.microsoft.com/office/drawing/2014/main" id="{93093686-F54E-4C58-925B-9B329AE23016}"/>
              </a:ext>
            </a:extLst>
          </p:cNvPr>
          <p:cNvSpPr/>
          <p:nvPr/>
        </p:nvSpPr>
        <p:spPr>
          <a:xfrm rot="18992031">
            <a:off x="181106" y="-438794"/>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150D11F-AAFF-4962-85AA-96CE90A284D7}"/>
              </a:ext>
            </a:extLst>
          </p:cNvPr>
          <p:cNvSpPr/>
          <p:nvPr/>
        </p:nvSpPr>
        <p:spPr>
          <a:xfrm rot="19801990">
            <a:off x="11000202" y="630675"/>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9245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67">
                                            <p:txEl>
                                              <p:pRg st="0" end="0"/>
                                            </p:txEl>
                                          </p:spTgt>
                                        </p:tgtEl>
                                        <p:attrNameLst>
                                          <p:attrName>style.visibility</p:attrName>
                                        </p:attrNameLst>
                                      </p:cBhvr>
                                      <p:to>
                                        <p:strVal val="visible"/>
                                      </p:to>
                                    </p:set>
                                    <p:animEffect transition="in" filter="barn(inVertical)">
                                      <p:cBhvr>
                                        <p:cTn id="7" dur="500"/>
                                        <p:tgtEl>
                                          <p:spTgt spid="6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59"/>
                                        </p:tgtEl>
                                        <p:attrNameLst>
                                          <p:attrName>style.visibility</p:attrName>
                                        </p:attrNameLst>
                                      </p:cBhvr>
                                      <p:to>
                                        <p:strVal val="visible"/>
                                      </p:to>
                                    </p:set>
                                    <p:animEffect transition="in" filter="wipe(down)">
                                      <p:cBhvr>
                                        <p:cTn id="12" dur="500"/>
                                        <p:tgtEl>
                                          <p:spTgt spid="65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58"/>
                                        </p:tgtEl>
                                        <p:attrNameLst>
                                          <p:attrName>style.visibility</p:attrName>
                                        </p:attrNameLst>
                                      </p:cBhvr>
                                      <p:to>
                                        <p:strVal val="visible"/>
                                      </p:to>
                                    </p:set>
                                    <p:animEffect transition="in" filter="wipe(down)">
                                      <p:cBhvr>
                                        <p:cTn id="17" dur="500"/>
                                        <p:tgtEl>
                                          <p:spTgt spid="6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8" grpId="0" animBg="1"/>
      <p:bldP spid="65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681" name="Google Shape;681;p22"/>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699" name="Google Shape;699;p22"/>
          <p:cNvSpPr txBox="1"/>
          <p:nvPr/>
        </p:nvSpPr>
        <p:spPr>
          <a:xfrm>
            <a:off x="1739190" y="-46995"/>
            <a:ext cx="7933436" cy="907236"/>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Model</a:t>
            </a:r>
          </a:p>
          <a:p>
            <a:pPr algn="ctr">
              <a:lnSpc>
                <a:spcPct val="130007"/>
              </a:lnSpc>
            </a:pPr>
            <a:endParaRPr sz="1200" dirty="0"/>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pic>
        <p:nvPicPr>
          <p:cNvPr id="4" name="Picture 3" descr="A screenshot of a computer&#10;&#10;Description automatically generated">
            <a:extLst>
              <a:ext uri="{FF2B5EF4-FFF2-40B4-BE49-F238E27FC236}">
                <a16:creationId xmlns:a16="http://schemas.microsoft.com/office/drawing/2014/main" id="{9A95D7FC-6AE8-2880-A7A6-1B1B8B2574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490" y="746395"/>
            <a:ext cx="10800378" cy="5148352"/>
          </a:xfrm>
          <a:prstGeom prst="rect">
            <a:avLst/>
          </a:prstGeom>
        </p:spPr>
      </p:pic>
    </p:spTree>
    <p:extLst>
      <p:ext uri="{BB962C8B-B14F-4D97-AF65-F5344CB8AC3E}">
        <p14:creationId xmlns:p14="http://schemas.microsoft.com/office/powerpoint/2010/main" val="2774375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99">
                                            <p:txEl>
                                              <p:pRg st="0" end="0"/>
                                            </p:txEl>
                                          </p:spTgt>
                                        </p:tgtEl>
                                        <p:attrNameLst>
                                          <p:attrName>style.visibility</p:attrName>
                                        </p:attrNameLst>
                                      </p:cBhvr>
                                      <p:to>
                                        <p:strVal val="visible"/>
                                      </p:to>
                                    </p:set>
                                    <p:animEffect transition="in" filter="wipe(down)">
                                      <p:cBhvr>
                                        <p:cTn id="7" dur="500"/>
                                        <p:tgtEl>
                                          <p:spTgt spid="6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A631BD-5D0B-5229-81CD-D7211912EAEF}"/>
              </a:ext>
            </a:extLst>
          </p:cNvPr>
          <p:cNvSpPr txBox="1"/>
          <p:nvPr/>
        </p:nvSpPr>
        <p:spPr>
          <a:xfrm>
            <a:off x="3048838" y="-112033"/>
            <a:ext cx="6094324" cy="952633"/>
          </a:xfrm>
          <a:prstGeom prst="rect">
            <a:avLst/>
          </a:prstGeom>
          <a:noFill/>
        </p:spPr>
        <p:txBody>
          <a:bodyPr wrap="square">
            <a:spAutoFit/>
          </a:bodyPr>
          <a:lstStyle/>
          <a:p>
            <a:pPr algn="ctr">
              <a:lnSpc>
                <a:spcPct val="130007"/>
              </a:lnSpc>
            </a:pPr>
            <a:r>
              <a:rPr lang="en-US" sz="4800" dirty="0" err="1">
                <a:solidFill>
                  <a:srgbClr val="242424"/>
                </a:solidFill>
                <a:latin typeface="Arial"/>
                <a:ea typeface="Arial"/>
                <a:cs typeface="Arial"/>
                <a:sym typeface="Arial"/>
              </a:rPr>
              <a:t>FrontEnd</a:t>
            </a:r>
            <a:endParaRPr lang="en-US" sz="4800" dirty="0">
              <a:solidFill>
                <a:srgbClr val="242424"/>
              </a:solidFill>
              <a:latin typeface="Arial"/>
              <a:ea typeface="Arial"/>
              <a:cs typeface="Arial"/>
              <a:sym typeface="Arial"/>
            </a:endParaRPr>
          </a:p>
        </p:txBody>
      </p:sp>
      <p:pic>
        <p:nvPicPr>
          <p:cNvPr id="5" name="Picture 4" descr="A screenshot of a computer&#10;&#10;Description automatically generated">
            <a:extLst>
              <a:ext uri="{FF2B5EF4-FFF2-40B4-BE49-F238E27FC236}">
                <a16:creationId xmlns:a16="http://schemas.microsoft.com/office/drawing/2014/main" id="{9A6780D2-C537-204E-A67B-7FE0C46705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06" y="870142"/>
            <a:ext cx="11610752" cy="5987858"/>
          </a:xfrm>
          <a:prstGeom prst="rect">
            <a:avLst/>
          </a:prstGeom>
        </p:spPr>
      </p:pic>
    </p:spTree>
    <p:extLst>
      <p:ext uri="{BB962C8B-B14F-4D97-AF65-F5344CB8AC3E}">
        <p14:creationId xmlns:p14="http://schemas.microsoft.com/office/powerpoint/2010/main" val="3267753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7" name="Rectangle 6">
            <a:extLst>
              <a:ext uri="{FF2B5EF4-FFF2-40B4-BE49-F238E27FC236}">
                <a16:creationId xmlns:a16="http://schemas.microsoft.com/office/drawing/2014/main" id="{7DE0ED9E-5268-4CB2-AB24-8F631DF13221}"/>
              </a:ext>
            </a:extLst>
          </p:cNvPr>
          <p:cNvSpPr/>
          <p:nvPr/>
        </p:nvSpPr>
        <p:spPr>
          <a:xfrm>
            <a:off x="8065436" y="196754"/>
            <a:ext cx="3861547" cy="2177163"/>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8"/>
          <p:cNvSpPr/>
          <p:nvPr/>
        </p:nvSpPr>
        <p:spPr>
          <a:xfrm rot="-2700000">
            <a:off x="566618" y="-1271568"/>
            <a:ext cx="5233488" cy="11963545"/>
          </a:xfrm>
          <a:custGeom>
            <a:avLst/>
            <a:gdLst/>
            <a:ahLst/>
            <a:cxnLst/>
            <a:rect l="l" t="t" r="r" b="b"/>
            <a:pathLst>
              <a:path w="2646940" h="6050800" extrusionOk="0">
                <a:moveTo>
                  <a:pt x="0" y="0"/>
                </a:moveTo>
                <a:lnTo>
                  <a:pt x="2646940" y="0"/>
                </a:lnTo>
                <a:lnTo>
                  <a:pt x="2646940" y="6050800"/>
                </a:lnTo>
                <a:lnTo>
                  <a:pt x="0" y="6050800"/>
                </a:lnTo>
                <a:close/>
              </a:path>
            </a:pathLst>
          </a:custGeom>
          <a:solidFill>
            <a:srgbClr val="99B951">
              <a:alpha val="57254"/>
            </a:srgbClr>
          </a:solidFill>
          <a:ln>
            <a:noFill/>
          </a:ln>
        </p:spPr>
        <p:txBody>
          <a:bodyPr/>
          <a:lstStyle/>
          <a:p>
            <a:endParaRPr lang="en-US"/>
          </a:p>
        </p:txBody>
      </p:sp>
      <p:pic>
        <p:nvPicPr>
          <p:cNvPr id="239" name="Google Shape;239;p8"/>
          <p:cNvPicPr preferRelativeResize="0"/>
          <p:nvPr/>
        </p:nvPicPr>
        <p:blipFill rotWithShape="1">
          <a:blip r:embed="rId4">
            <a:alphaModFix amt="27000"/>
          </a:blip>
          <a:srcRect t="23457" b="23457"/>
          <a:stretch/>
        </p:blipFill>
        <p:spPr>
          <a:xfrm>
            <a:off x="2303006" y="6343565"/>
            <a:ext cx="9888994" cy="566759"/>
          </a:xfrm>
          <a:prstGeom prst="rect">
            <a:avLst/>
          </a:prstGeom>
          <a:noFill/>
          <a:ln>
            <a:noFill/>
          </a:ln>
        </p:spPr>
      </p:pic>
      <p:sp>
        <p:nvSpPr>
          <p:cNvPr id="241" name="Google Shape;241;p8"/>
          <p:cNvSpPr txBox="1"/>
          <p:nvPr/>
        </p:nvSpPr>
        <p:spPr>
          <a:xfrm>
            <a:off x="2611659" y="6475035"/>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IT20249502    |   </a:t>
            </a:r>
            <a:r>
              <a:rPr lang="en-US" sz="1866" dirty="0" err="1">
                <a:solidFill>
                  <a:srgbClr val="242424"/>
                </a:solidFill>
                <a:latin typeface="Arial"/>
                <a:ea typeface="Arial"/>
                <a:cs typeface="Arial"/>
                <a:sym typeface="Arial"/>
              </a:rPr>
              <a:t>Devinda</a:t>
            </a:r>
            <a:r>
              <a:rPr lang="en-US" sz="1866" dirty="0">
                <a:solidFill>
                  <a:srgbClr val="242424"/>
                </a:solidFill>
                <a:latin typeface="Arial"/>
                <a:ea typeface="Arial"/>
                <a:cs typeface="Arial"/>
                <a:sym typeface="Arial"/>
              </a:rPr>
              <a:t> K.K.D   |  2023 - 24 - 103 </a:t>
            </a:r>
            <a:endParaRPr sz="1200" dirty="0"/>
          </a:p>
        </p:txBody>
      </p:sp>
      <p:pic>
        <p:nvPicPr>
          <p:cNvPr id="242" name="Google Shape;242;p8"/>
          <p:cNvPicPr preferRelativeResize="0"/>
          <p:nvPr/>
        </p:nvPicPr>
        <p:blipFill rotWithShape="1">
          <a:blip r:embed="rId5">
            <a:alphaModFix/>
          </a:blip>
          <a:srcRect/>
          <a:stretch/>
        </p:blipFill>
        <p:spPr>
          <a:xfrm rot="10800000">
            <a:off x="0" y="4710205"/>
            <a:ext cx="2147795" cy="2147795"/>
          </a:xfrm>
          <a:prstGeom prst="rect">
            <a:avLst/>
          </a:prstGeom>
          <a:noFill/>
          <a:ln>
            <a:noFill/>
          </a:ln>
        </p:spPr>
      </p:pic>
      <p:pic>
        <p:nvPicPr>
          <p:cNvPr id="243" name="Google Shape;243;p8"/>
          <p:cNvPicPr preferRelativeResize="0"/>
          <p:nvPr/>
        </p:nvPicPr>
        <p:blipFill rotWithShape="1">
          <a:blip r:embed="rId6">
            <a:alphaModFix amt="71000"/>
          </a:blip>
          <a:srcRect r="36908"/>
          <a:stretch/>
        </p:blipFill>
        <p:spPr>
          <a:xfrm>
            <a:off x="83127" y="6270593"/>
            <a:ext cx="3128345" cy="587407"/>
          </a:xfrm>
          <a:prstGeom prst="rect">
            <a:avLst/>
          </a:prstGeom>
          <a:noFill/>
          <a:ln>
            <a:noFill/>
          </a:ln>
        </p:spPr>
      </p:pic>
      <p:sp>
        <p:nvSpPr>
          <p:cNvPr id="245" name="Google Shape;245;p8"/>
          <p:cNvSpPr txBox="1"/>
          <p:nvPr/>
        </p:nvSpPr>
        <p:spPr>
          <a:xfrm>
            <a:off x="2611659" y="4310660"/>
            <a:ext cx="7439915" cy="604333"/>
          </a:xfrm>
          <a:prstGeom prst="rect">
            <a:avLst/>
          </a:prstGeom>
          <a:noFill/>
          <a:ln>
            <a:noFill/>
          </a:ln>
        </p:spPr>
        <p:txBody>
          <a:bodyPr spcFirstLastPara="1" wrap="square" lIns="0" tIns="0" rIns="0" bIns="0" anchor="t" anchorCtr="0">
            <a:spAutoFit/>
          </a:bodyPr>
          <a:lstStyle/>
          <a:p>
            <a:pPr algn="ctr">
              <a:lnSpc>
                <a:spcPct val="130008"/>
              </a:lnSpc>
            </a:pPr>
            <a:r>
              <a:rPr lang="en-US" sz="3021" dirty="0">
                <a:solidFill>
                  <a:srgbClr val="242424"/>
                </a:solidFill>
                <a:latin typeface="Arial"/>
                <a:ea typeface="Arial"/>
                <a:cs typeface="Arial"/>
                <a:sym typeface="Arial"/>
              </a:rPr>
              <a:t>Specialization :Information Technology</a:t>
            </a:r>
            <a:endParaRPr sz="1200" dirty="0"/>
          </a:p>
        </p:txBody>
      </p:sp>
      <p:sp>
        <p:nvSpPr>
          <p:cNvPr id="246" name="Google Shape;246;p8"/>
          <p:cNvSpPr txBox="1"/>
          <p:nvPr/>
        </p:nvSpPr>
        <p:spPr>
          <a:xfrm>
            <a:off x="10051573" y="6552866"/>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248" name="Google Shape;248;p8"/>
          <p:cNvSpPr txBox="1"/>
          <p:nvPr/>
        </p:nvSpPr>
        <p:spPr>
          <a:xfrm>
            <a:off x="335280" y="3143623"/>
            <a:ext cx="12192001" cy="897810"/>
          </a:xfrm>
          <a:prstGeom prst="rect">
            <a:avLst/>
          </a:prstGeom>
          <a:noFill/>
          <a:ln>
            <a:noFill/>
          </a:ln>
        </p:spPr>
        <p:txBody>
          <a:bodyPr spcFirstLastPara="1" wrap="square" lIns="0" tIns="0" rIns="0" bIns="0" anchor="t" anchorCtr="0">
            <a:spAutoFit/>
          </a:bodyPr>
          <a:lstStyle/>
          <a:p>
            <a:pPr algn="ctr">
              <a:lnSpc>
                <a:spcPct val="130005"/>
              </a:lnSpc>
            </a:pPr>
            <a:r>
              <a:rPr lang="en-US" sz="4488" dirty="0">
                <a:solidFill>
                  <a:srgbClr val="242424"/>
                </a:solidFill>
                <a:latin typeface="Arial"/>
                <a:ea typeface="Arial"/>
                <a:cs typeface="Arial"/>
                <a:sym typeface="Arial"/>
              </a:rPr>
              <a:t>IT20249502 | </a:t>
            </a:r>
            <a:r>
              <a:rPr lang="en-US" sz="4488" dirty="0" err="1">
                <a:solidFill>
                  <a:srgbClr val="242424"/>
                </a:solidFill>
                <a:latin typeface="Arial"/>
                <a:ea typeface="Arial"/>
                <a:cs typeface="Arial"/>
                <a:sym typeface="Arial"/>
              </a:rPr>
              <a:t>Devinda</a:t>
            </a:r>
            <a:r>
              <a:rPr lang="en-US" sz="4488" dirty="0">
                <a:solidFill>
                  <a:srgbClr val="242424"/>
                </a:solidFill>
                <a:latin typeface="Arial"/>
                <a:ea typeface="Arial"/>
                <a:cs typeface="Arial"/>
                <a:sym typeface="Arial"/>
              </a:rPr>
              <a:t> K.K.D</a:t>
            </a:r>
            <a:endParaRPr sz="1200" dirty="0"/>
          </a:p>
        </p:txBody>
      </p:sp>
      <p:pic>
        <p:nvPicPr>
          <p:cNvPr id="9" name="Picture 8">
            <a:extLst>
              <a:ext uri="{FF2B5EF4-FFF2-40B4-BE49-F238E27FC236}">
                <a16:creationId xmlns:a16="http://schemas.microsoft.com/office/drawing/2014/main" id="{1337B836-21E9-45D0-B8EE-3DB921D084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0264019">
            <a:off x="-418766" y="-112459"/>
            <a:ext cx="2860393" cy="4461915"/>
          </a:xfrm>
          <a:prstGeom prst="rect">
            <a:avLst/>
          </a:prstGeom>
        </p:spPr>
      </p:pic>
      <p:sp>
        <p:nvSpPr>
          <p:cNvPr id="13" name="Rectangle 12">
            <a:extLst>
              <a:ext uri="{FF2B5EF4-FFF2-40B4-BE49-F238E27FC236}">
                <a16:creationId xmlns:a16="http://schemas.microsoft.com/office/drawing/2014/main" id="{FB5E1FAF-9E2C-433E-9812-DAD2BE6E327F}"/>
              </a:ext>
            </a:extLst>
          </p:cNvPr>
          <p:cNvSpPr/>
          <p:nvPr/>
        </p:nvSpPr>
        <p:spPr>
          <a:xfrm rot="3456865">
            <a:off x="9653744" y="4478375"/>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86763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48">
                                            <p:txEl>
                                              <p:pRg st="0" end="0"/>
                                            </p:txEl>
                                          </p:spTgt>
                                        </p:tgtEl>
                                        <p:attrNameLst>
                                          <p:attrName>style.visibility</p:attrName>
                                        </p:attrNameLst>
                                      </p:cBhvr>
                                      <p:to>
                                        <p:strVal val="visible"/>
                                      </p:to>
                                    </p:set>
                                    <p:anim calcmode="lin" valueType="num">
                                      <p:cBhvr additive="base">
                                        <p:cTn id="7" dur="500" fill="hold"/>
                                        <p:tgtEl>
                                          <p:spTgt spid="24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4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45">
                                            <p:txEl>
                                              <p:pRg st="0" end="0"/>
                                            </p:txEl>
                                          </p:spTgt>
                                        </p:tgtEl>
                                        <p:attrNameLst>
                                          <p:attrName>style.visibility</p:attrName>
                                        </p:attrNameLst>
                                      </p:cBhvr>
                                      <p:to>
                                        <p:strVal val="visible"/>
                                      </p:to>
                                    </p:set>
                                    <p:animEffect transition="in" filter="fade">
                                      <p:cBhvr>
                                        <p:cTn id="13" dur="1000"/>
                                        <p:tgtEl>
                                          <p:spTgt spid="245">
                                            <p:txEl>
                                              <p:pRg st="0" end="0"/>
                                            </p:txEl>
                                          </p:spTgt>
                                        </p:tgtEl>
                                      </p:cBhvr>
                                    </p:animEffect>
                                    <p:anim calcmode="lin" valueType="num">
                                      <p:cBhvr>
                                        <p:cTn id="14" dur="1000" fill="hold"/>
                                        <p:tgtEl>
                                          <p:spTgt spid="245">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24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6"/>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199" name="Google Shape;199;p6"/>
          <p:cNvPicPr preferRelativeResize="0"/>
          <p:nvPr/>
        </p:nvPicPr>
        <p:blipFill rotWithShape="1">
          <a:blip r:embed="rId4">
            <a:alphaModFix amt="18000"/>
          </a:blip>
          <a:srcRect/>
          <a:stretch/>
        </p:blipFill>
        <p:spPr>
          <a:xfrm rot="10800000" flipH="1">
            <a:off x="8534401" y="3237246"/>
            <a:ext cx="3657600" cy="3614403"/>
          </a:xfrm>
          <a:prstGeom prst="rect">
            <a:avLst/>
          </a:prstGeom>
          <a:noFill/>
          <a:ln>
            <a:noFill/>
          </a:ln>
        </p:spPr>
      </p:pic>
      <p:sp>
        <p:nvSpPr>
          <p:cNvPr id="200" name="Google Shape;200;p6"/>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201" name="Google Shape;201;p6"/>
          <p:cNvPicPr preferRelativeResize="0"/>
          <p:nvPr/>
        </p:nvPicPr>
        <p:blipFill rotWithShape="1">
          <a:blip r:embed="rId5">
            <a:alphaModFix amt="80000"/>
          </a:blip>
          <a:srcRect l="4556" t="23457" b="23457"/>
          <a:stretch/>
        </p:blipFill>
        <p:spPr>
          <a:xfrm>
            <a:off x="3043449" y="6360968"/>
            <a:ext cx="9148551" cy="549353"/>
          </a:xfrm>
          <a:prstGeom prst="rect">
            <a:avLst/>
          </a:prstGeom>
          <a:noFill/>
          <a:ln>
            <a:noFill/>
          </a:ln>
        </p:spPr>
      </p:pic>
      <p:sp>
        <p:nvSpPr>
          <p:cNvPr id="202" name="Google Shape;202;p6"/>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203" name="Google Shape;203;p6"/>
          <p:cNvSpPr/>
          <p:nvPr/>
        </p:nvSpPr>
        <p:spPr>
          <a:xfrm>
            <a:off x="4689987" y="857923"/>
            <a:ext cx="7502013" cy="4863283"/>
          </a:xfrm>
          <a:custGeom>
            <a:avLst/>
            <a:gdLst/>
            <a:ahLst/>
            <a:cxnLst/>
            <a:rect l="l" t="t" r="r" b="b"/>
            <a:pathLst>
              <a:path w="3794292" h="2459702" extrusionOk="0">
                <a:moveTo>
                  <a:pt x="0" y="0"/>
                </a:moveTo>
                <a:lnTo>
                  <a:pt x="3794292" y="0"/>
                </a:lnTo>
                <a:lnTo>
                  <a:pt x="3794292" y="2459702"/>
                </a:lnTo>
                <a:lnTo>
                  <a:pt x="0" y="2459702"/>
                </a:lnTo>
                <a:close/>
              </a:path>
            </a:pathLst>
          </a:custGeom>
          <a:solidFill>
            <a:srgbClr val="99B951">
              <a:alpha val="24705"/>
            </a:srgbClr>
          </a:solidFill>
          <a:ln>
            <a:noFill/>
          </a:ln>
        </p:spPr>
        <p:txBody>
          <a:bodyPr/>
          <a:lstStyle/>
          <a:p>
            <a:endParaRPr lang="en-US" dirty="0"/>
          </a:p>
        </p:txBody>
      </p:sp>
      <p:sp>
        <p:nvSpPr>
          <p:cNvPr id="204" name="Google Shape;204;p6"/>
          <p:cNvSpPr txBox="1"/>
          <p:nvPr/>
        </p:nvSpPr>
        <p:spPr>
          <a:xfrm>
            <a:off x="5991010" y="1674672"/>
            <a:ext cx="5687731" cy="2013180"/>
          </a:xfrm>
          <a:prstGeom prst="rect">
            <a:avLst/>
          </a:prstGeom>
          <a:noFill/>
          <a:ln>
            <a:noFill/>
          </a:ln>
        </p:spPr>
        <p:txBody>
          <a:bodyPr spcFirstLastPara="1" wrap="square" lIns="0" tIns="0" rIns="0" bIns="0" anchor="t" anchorCtr="0">
            <a:spAutoFit/>
          </a:bodyPr>
          <a:lstStyle/>
          <a:p>
            <a:pPr>
              <a:lnSpc>
                <a:spcPct val="220111"/>
              </a:lnSpc>
            </a:pPr>
            <a:endParaRPr sz="1200" dirty="0">
              <a:solidFill>
                <a:schemeClr val="dk1"/>
              </a:solidFill>
              <a:latin typeface="Calibri"/>
              <a:ea typeface="Calibri"/>
              <a:cs typeface="Calibri"/>
              <a:sym typeface="Calibri"/>
            </a:endParaRPr>
          </a:p>
          <a:p>
            <a:pPr>
              <a:lnSpc>
                <a:spcPct val="220111"/>
              </a:lnSpc>
            </a:pPr>
            <a:endParaRPr sz="1200" dirty="0">
              <a:solidFill>
                <a:schemeClr val="dk1"/>
              </a:solidFill>
              <a:latin typeface="Calibri"/>
              <a:ea typeface="Calibri"/>
              <a:cs typeface="Calibri"/>
              <a:sym typeface="Calibri"/>
            </a:endParaRPr>
          </a:p>
          <a:p>
            <a:pPr>
              <a:lnSpc>
                <a:spcPct val="220111"/>
              </a:lnSpc>
            </a:pPr>
            <a:endParaRPr sz="1200" dirty="0">
              <a:solidFill>
                <a:schemeClr val="dk1"/>
              </a:solidFill>
              <a:latin typeface="Calibri"/>
              <a:ea typeface="Calibri"/>
              <a:cs typeface="Calibri"/>
              <a:sym typeface="Calibri"/>
            </a:endParaRPr>
          </a:p>
          <a:p>
            <a:pPr>
              <a:lnSpc>
                <a:spcPct val="140000"/>
              </a:lnSpc>
            </a:pPr>
            <a:r>
              <a:rPr lang="en-US" b="1" dirty="0"/>
              <a:t>Precision Diagnosis of Bean Pod Diseases</a:t>
            </a:r>
            <a:endParaRPr sz="1887" dirty="0">
              <a:solidFill>
                <a:srgbClr val="000000"/>
              </a:solidFill>
              <a:latin typeface="Open Sans"/>
              <a:ea typeface="Open Sans"/>
              <a:cs typeface="Open Sans"/>
              <a:sym typeface="Open Sans"/>
            </a:endParaRPr>
          </a:p>
          <a:p>
            <a:pPr>
              <a:lnSpc>
                <a:spcPct val="140000"/>
              </a:lnSpc>
            </a:pPr>
            <a:endParaRPr sz="1887" dirty="0">
              <a:solidFill>
                <a:srgbClr val="000000"/>
              </a:solidFill>
              <a:latin typeface="Open Sans"/>
              <a:ea typeface="Open Sans"/>
              <a:cs typeface="Open Sans"/>
              <a:sym typeface="Open Sans"/>
            </a:endParaRPr>
          </a:p>
        </p:txBody>
      </p:sp>
      <p:sp>
        <p:nvSpPr>
          <p:cNvPr id="205" name="Google Shape;205;p6"/>
          <p:cNvSpPr txBox="1"/>
          <p:nvPr/>
        </p:nvSpPr>
        <p:spPr>
          <a:xfrm>
            <a:off x="5991011" y="1271427"/>
            <a:ext cx="6303839" cy="1200329"/>
          </a:xfrm>
          <a:prstGeom prst="rect">
            <a:avLst/>
          </a:prstGeom>
          <a:noFill/>
          <a:ln>
            <a:noFill/>
          </a:ln>
        </p:spPr>
        <p:txBody>
          <a:bodyPr spcFirstLastPara="1" wrap="square" lIns="0" tIns="0" rIns="0" bIns="0" anchor="t" anchorCtr="0">
            <a:spAutoFit/>
          </a:bodyPr>
          <a:lstStyle/>
          <a:p>
            <a:pPr>
              <a:lnSpc>
                <a:spcPct val="220111"/>
              </a:lnSpc>
            </a:pPr>
            <a:endParaRPr sz="1200" dirty="0">
              <a:solidFill>
                <a:schemeClr val="dk1"/>
              </a:solidFill>
              <a:latin typeface="Calibri"/>
              <a:ea typeface="Calibri"/>
              <a:cs typeface="Calibri"/>
              <a:sym typeface="Calibri"/>
            </a:endParaRPr>
          </a:p>
          <a:p>
            <a:pPr>
              <a:lnSpc>
                <a:spcPct val="220111"/>
              </a:lnSpc>
            </a:pPr>
            <a:endParaRPr sz="1200" dirty="0">
              <a:solidFill>
                <a:schemeClr val="dk1"/>
              </a:solidFill>
              <a:latin typeface="Calibri"/>
              <a:ea typeface="Calibri"/>
              <a:cs typeface="Calibri"/>
              <a:sym typeface="Calibri"/>
            </a:endParaRPr>
          </a:p>
          <a:p>
            <a:pPr>
              <a:lnSpc>
                <a:spcPct val="140000"/>
              </a:lnSpc>
            </a:pPr>
            <a:r>
              <a:rPr lang="en-US" b="1" dirty="0"/>
              <a:t>Accurate Diagnosis of Bean Leaf Diseases</a:t>
            </a:r>
            <a:endParaRPr sz="1887" dirty="0">
              <a:solidFill>
                <a:srgbClr val="000000"/>
              </a:solidFill>
              <a:latin typeface="Open Sans"/>
              <a:ea typeface="Open Sans"/>
              <a:cs typeface="Open Sans"/>
              <a:sym typeface="Open Sans"/>
            </a:endParaRPr>
          </a:p>
        </p:txBody>
      </p:sp>
      <p:sp>
        <p:nvSpPr>
          <p:cNvPr id="210" name="Google Shape;210;p6"/>
          <p:cNvSpPr/>
          <p:nvPr/>
        </p:nvSpPr>
        <p:spPr>
          <a:xfrm>
            <a:off x="446754" y="2662159"/>
            <a:ext cx="3649718"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11" name="Google Shape;211;p6"/>
          <p:cNvSpPr/>
          <p:nvPr/>
        </p:nvSpPr>
        <p:spPr>
          <a:xfrm>
            <a:off x="6829708" y="1688628"/>
            <a:ext cx="3649718"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212" name="Google Shape;212;p6"/>
          <p:cNvPicPr preferRelativeResize="0"/>
          <p:nvPr/>
        </p:nvPicPr>
        <p:blipFill rotWithShape="1">
          <a:blip r:embed="rId6">
            <a:alphaModFix/>
          </a:blip>
          <a:srcRect/>
          <a:stretch/>
        </p:blipFill>
        <p:spPr>
          <a:xfrm>
            <a:off x="5040124" y="2005732"/>
            <a:ext cx="487985" cy="487985"/>
          </a:xfrm>
          <a:prstGeom prst="rect">
            <a:avLst/>
          </a:prstGeom>
          <a:noFill/>
          <a:ln>
            <a:noFill/>
          </a:ln>
        </p:spPr>
      </p:pic>
      <p:pic>
        <p:nvPicPr>
          <p:cNvPr id="213" name="Google Shape;213;p6"/>
          <p:cNvPicPr preferRelativeResize="0"/>
          <p:nvPr/>
        </p:nvPicPr>
        <p:blipFill rotWithShape="1">
          <a:blip r:embed="rId7">
            <a:alphaModFix/>
          </a:blip>
          <a:srcRect/>
          <a:stretch/>
        </p:blipFill>
        <p:spPr>
          <a:xfrm>
            <a:off x="5040124" y="2817240"/>
            <a:ext cx="487985" cy="487985"/>
          </a:xfrm>
          <a:prstGeom prst="rect">
            <a:avLst/>
          </a:prstGeom>
          <a:noFill/>
          <a:ln>
            <a:noFill/>
          </a:ln>
        </p:spPr>
      </p:pic>
      <p:pic>
        <p:nvPicPr>
          <p:cNvPr id="214" name="Google Shape;214;p6"/>
          <p:cNvPicPr preferRelativeResize="0"/>
          <p:nvPr/>
        </p:nvPicPr>
        <p:blipFill rotWithShape="1">
          <a:blip r:embed="rId8">
            <a:alphaModFix/>
          </a:blip>
          <a:srcRect/>
          <a:stretch/>
        </p:blipFill>
        <p:spPr>
          <a:xfrm>
            <a:off x="5040124" y="3646452"/>
            <a:ext cx="469601" cy="469601"/>
          </a:xfrm>
          <a:prstGeom prst="rect">
            <a:avLst/>
          </a:prstGeom>
          <a:noFill/>
          <a:ln>
            <a:noFill/>
          </a:ln>
        </p:spPr>
      </p:pic>
      <p:pic>
        <p:nvPicPr>
          <p:cNvPr id="215" name="Google Shape;215;p6"/>
          <p:cNvPicPr preferRelativeResize="0"/>
          <p:nvPr/>
        </p:nvPicPr>
        <p:blipFill rotWithShape="1">
          <a:blip r:embed="rId9">
            <a:alphaModFix/>
          </a:blip>
          <a:srcRect/>
          <a:stretch/>
        </p:blipFill>
        <p:spPr>
          <a:xfrm>
            <a:off x="5060472" y="4484031"/>
            <a:ext cx="480337" cy="480337"/>
          </a:xfrm>
          <a:prstGeom prst="rect">
            <a:avLst/>
          </a:prstGeom>
          <a:noFill/>
          <a:ln>
            <a:noFill/>
          </a:ln>
        </p:spPr>
      </p:pic>
      <p:sp>
        <p:nvSpPr>
          <p:cNvPr id="216" name="Google Shape;216;p6"/>
          <p:cNvSpPr txBox="1"/>
          <p:nvPr/>
        </p:nvSpPr>
        <p:spPr>
          <a:xfrm>
            <a:off x="6657687" y="252217"/>
            <a:ext cx="5359027"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RESEARCH  OBJECTIVES</a:t>
            </a:r>
            <a:endParaRPr sz="1200" dirty="0"/>
          </a:p>
        </p:txBody>
      </p:sp>
      <p:sp>
        <p:nvSpPr>
          <p:cNvPr id="217" name="Google Shape;217;p6"/>
          <p:cNvSpPr txBox="1"/>
          <p:nvPr/>
        </p:nvSpPr>
        <p:spPr>
          <a:xfrm>
            <a:off x="685800" y="2897780"/>
            <a:ext cx="3744348" cy="1052596"/>
          </a:xfrm>
          <a:prstGeom prst="rect">
            <a:avLst/>
          </a:prstGeom>
          <a:noFill/>
          <a:ln>
            <a:noFill/>
          </a:ln>
        </p:spPr>
        <p:txBody>
          <a:bodyPr spcFirstLastPara="1" wrap="square" lIns="0" tIns="0" rIns="0" bIns="0" anchor="t" anchorCtr="0">
            <a:spAutoFit/>
          </a:bodyPr>
          <a:lstStyle/>
          <a:p>
            <a:pPr>
              <a:lnSpc>
                <a:spcPct val="104985"/>
              </a:lnSpc>
            </a:pPr>
            <a:r>
              <a:rPr lang="en-US" sz="2000" dirty="0">
                <a:solidFill>
                  <a:srgbClr val="192954"/>
                </a:solidFill>
                <a:latin typeface="Arial"/>
                <a:ea typeface="Arial"/>
                <a:cs typeface="Arial"/>
                <a:sym typeface="Arial"/>
              </a:rPr>
              <a:t>A Comprehensive Agricultural Intelligence Platform for Beans</a:t>
            </a:r>
            <a:endParaRPr lang="en-US" sz="800" dirty="0"/>
          </a:p>
          <a:p>
            <a:pPr algn="just">
              <a:lnSpc>
                <a:spcPct val="330166"/>
              </a:lnSpc>
            </a:pPr>
            <a:endParaRPr sz="800" dirty="0">
              <a:solidFill>
                <a:srgbClr val="000000"/>
              </a:solidFill>
              <a:latin typeface="Arimo"/>
              <a:ea typeface="Arimo"/>
              <a:cs typeface="Arimo"/>
              <a:sym typeface="Arimo"/>
            </a:endParaRPr>
          </a:p>
        </p:txBody>
      </p:sp>
      <p:sp>
        <p:nvSpPr>
          <p:cNvPr id="218" name="Google Shape;218;p6"/>
          <p:cNvSpPr txBox="1"/>
          <p:nvPr/>
        </p:nvSpPr>
        <p:spPr>
          <a:xfrm>
            <a:off x="685801" y="2124570"/>
            <a:ext cx="3074575" cy="453266"/>
          </a:xfrm>
          <a:prstGeom prst="rect">
            <a:avLst/>
          </a:prstGeom>
          <a:noFill/>
          <a:ln>
            <a:noFill/>
          </a:ln>
        </p:spPr>
        <p:txBody>
          <a:bodyPr spcFirstLastPara="1" wrap="square" lIns="0" tIns="0" rIns="0" bIns="0" anchor="t" anchorCtr="0">
            <a:spAutoFit/>
          </a:bodyPr>
          <a:lstStyle/>
          <a:p>
            <a:pPr algn="ctr">
              <a:lnSpc>
                <a:spcPct val="130008"/>
              </a:lnSpc>
            </a:pPr>
            <a:r>
              <a:rPr lang="en-US" sz="2266" dirty="0">
                <a:solidFill>
                  <a:srgbClr val="242424"/>
                </a:solidFill>
                <a:latin typeface="Arial"/>
                <a:ea typeface="Arial"/>
                <a:cs typeface="Arial"/>
                <a:sym typeface="Arial"/>
              </a:rPr>
              <a:t>Main Objective</a:t>
            </a:r>
            <a:endParaRPr sz="1200" dirty="0"/>
          </a:p>
        </p:txBody>
      </p:sp>
      <p:sp>
        <p:nvSpPr>
          <p:cNvPr id="219" name="Google Shape;219;p6"/>
          <p:cNvSpPr txBox="1"/>
          <p:nvPr/>
        </p:nvSpPr>
        <p:spPr>
          <a:xfrm>
            <a:off x="7121779" y="1228417"/>
            <a:ext cx="3074575" cy="453266"/>
          </a:xfrm>
          <a:prstGeom prst="rect">
            <a:avLst/>
          </a:prstGeom>
          <a:noFill/>
          <a:ln>
            <a:noFill/>
          </a:ln>
        </p:spPr>
        <p:txBody>
          <a:bodyPr spcFirstLastPara="1" wrap="square" lIns="0" tIns="0" rIns="0" bIns="0" anchor="t" anchorCtr="0">
            <a:spAutoFit/>
          </a:bodyPr>
          <a:lstStyle/>
          <a:p>
            <a:pPr algn="ctr">
              <a:lnSpc>
                <a:spcPct val="130008"/>
              </a:lnSpc>
            </a:pPr>
            <a:r>
              <a:rPr lang="en-US" sz="2266">
                <a:solidFill>
                  <a:srgbClr val="242424"/>
                </a:solidFill>
                <a:latin typeface="Arial"/>
                <a:ea typeface="Arial"/>
                <a:cs typeface="Arial"/>
                <a:sym typeface="Arial"/>
              </a:rPr>
              <a:t>Sub Objectives</a:t>
            </a:r>
            <a:endParaRPr sz="1200"/>
          </a:p>
        </p:txBody>
      </p:sp>
      <p:sp>
        <p:nvSpPr>
          <p:cNvPr id="220" name="Google Shape;220;p6"/>
          <p:cNvSpPr txBox="1"/>
          <p:nvPr/>
        </p:nvSpPr>
        <p:spPr>
          <a:xfrm>
            <a:off x="5991011" y="3373934"/>
            <a:ext cx="6941344" cy="794064"/>
          </a:xfrm>
          <a:prstGeom prst="rect">
            <a:avLst/>
          </a:prstGeom>
          <a:noFill/>
          <a:ln>
            <a:noFill/>
          </a:ln>
        </p:spPr>
        <p:txBody>
          <a:bodyPr spcFirstLastPara="1" wrap="square" lIns="0" tIns="0" rIns="0" bIns="0" anchor="t" anchorCtr="0">
            <a:spAutoFit/>
          </a:bodyPr>
          <a:lstStyle/>
          <a:p>
            <a:pPr>
              <a:lnSpc>
                <a:spcPct val="220111"/>
              </a:lnSpc>
            </a:pPr>
            <a:endParaRPr sz="1200" dirty="0">
              <a:solidFill>
                <a:schemeClr val="dk1"/>
              </a:solidFill>
              <a:latin typeface="Calibri"/>
              <a:ea typeface="Calibri"/>
              <a:cs typeface="Calibri"/>
              <a:sym typeface="Calibri"/>
            </a:endParaRPr>
          </a:p>
          <a:p>
            <a:pPr>
              <a:lnSpc>
                <a:spcPct val="140000"/>
              </a:lnSpc>
            </a:pPr>
            <a:r>
              <a:rPr lang="en-US" b="1" dirty="0"/>
              <a:t>Market Price Prediction for Beans</a:t>
            </a:r>
            <a:endParaRPr sz="1887" dirty="0">
              <a:solidFill>
                <a:srgbClr val="000000"/>
              </a:solidFill>
              <a:latin typeface="Open Sans"/>
              <a:ea typeface="Open Sans"/>
              <a:cs typeface="Open Sans"/>
              <a:sym typeface="Open Sans"/>
            </a:endParaRPr>
          </a:p>
        </p:txBody>
      </p:sp>
      <p:sp>
        <p:nvSpPr>
          <p:cNvPr id="221" name="Google Shape;221;p6"/>
          <p:cNvSpPr txBox="1"/>
          <p:nvPr/>
        </p:nvSpPr>
        <p:spPr>
          <a:xfrm>
            <a:off x="5991011" y="4181939"/>
            <a:ext cx="6941344" cy="794064"/>
          </a:xfrm>
          <a:prstGeom prst="rect">
            <a:avLst/>
          </a:prstGeom>
          <a:noFill/>
          <a:ln>
            <a:noFill/>
          </a:ln>
        </p:spPr>
        <p:txBody>
          <a:bodyPr spcFirstLastPara="1" wrap="square" lIns="0" tIns="0" rIns="0" bIns="0" anchor="t" anchorCtr="0">
            <a:spAutoFit/>
          </a:bodyPr>
          <a:lstStyle/>
          <a:p>
            <a:pPr>
              <a:lnSpc>
                <a:spcPct val="220111"/>
              </a:lnSpc>
            </a:pPr>
            <a:endParaRPr sz="1200" dirty="0">
              <a:solidFill>
                <a:schemeClr val="dk1"/>
              </a:solidFill>
              <a:latin typeface="Calibri"/>
              <a:ea typeface="Calibri"/>
              <a:cs typeface="Calibri"/>
              <a:sym typeface="Calibri"/>
            </a:endParaRPr>
          </a:p>
          <a:p>
            <a:pPr>
              <a:lnSpc>
                <a:spcPct val="140000"/>
              </a:lnSpc>
            </a:pPr>
            <a:r>
              <a:rPr lang="en-US" b="1" dirty="0"/>
              <a:t>Weather Forecasting in Bean Growing Areas</a:t>
            </a:r>
            <a:endParaRPr sz="1887" dirty="0">
              <a:solidFill>
                <a:srgbClr val="000000"/>
              </a:solidFill>
              <a:latin typeface="Open Sans"/>
              <a:ea typeface="Open Sans"/>
              <a:cs typeface="Open Sans"/>
              <a:sym typeface="Open Sans"/>
            </a:endParaRPr>
          </a:p>
        </p:txBody>
      </p:sp>
      <p:sp>
        <p:nvSpPr>
          <p:cNvPr id="25" name="Rectangle 24">
            <a:extLst>
              <a:ext uri="{FF2B5EF4-FFF2-40B4-BE49-F238E27FC236}">
                <a16:creationId xmlns:a16="http://schemas.microsoft.com/office/drawing/2014/main" id="{9A69E334-3F97-4B9C-9268-11D55E6CCA29}"/>
              </a:ext>
            </a:extLst>
          </p:cNvPr>
          <p:cNvSpPr/>
          <p:nvPr/>
        </p:nvSpPr>
        <p:spPr>
          <a:xfrm rot="3456865">
            <a:off x="410598" y="-521026"/>
            <a:ext cx="1723384" cy="2611453"/>
          </a:xfrm>
          <a:prstGeom prst="rect">
            <a:avLst/>
          </a:prstGeom>
          <a:blipFill dpi="0" rotWithShape="1">
            <a:blip r:embed="rId10">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12D305E-9DAF-44FF-AD2F-CC5D6BCD25DF}"/>
              </a:ext>
            </a:extLst>
          </p:cNvPr>
          <p:cNvSpPr/>
          <p:nvPr/>
        </p:nvSpPr>
        <p:spPr>
          <a:xfrm rot="3019704">
            <a:off x="10378642" y="3993360"/>
            <a:ext cx="1618344" cy="2611453"/>
          </a:xfrm>
          <a:prstGeom prst="rect">
            <a:avLst/>
          </a:prstGeom>
          <a:blipFill dpi="0" rotWithShape="1">
            <a:blip r:embed="rId10">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16"/>
                                        </p:tgtEl>
                                        <p:attrNameLst>
                                          <p:attrName>style.visibility</p:attrName>
                                        </p:attrNameLst>
                                      </p:cBhvr>
                                      <p:to>
                                        <p:strVal val="visible"/>
                                      </p:to>
                                    </p:set>
                                    <p:animEffect transition="in" filter="barn(inVertical)">
                                      <p:cBhvr>
                                        <p:cTn id="7" dur="500"/>
                                        <p:tgtEl>
                                          <p:spTgt spid="21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11"/>
                                        </p:tgtEl>
                                        <p:attrNameLst>
                                          <p:attrName>style.visibility</p:attrName>
                                        </p:attrNameLst>
                                      </p:cBhvr>
                                      <p:to>
                                        <p:strVal val="visible"/>
                                      </p:to>
                                    </p:set>
                                    <p:animEffect transition="in" filter="wipe(down)">
                                      <p:cBhvr>
                                        <p:cTn id="12" dur="500"/>
                                        <p:tgtEl>
                                          <p:spTgt spid="211"/>
                                        </p:tgtEl>
                                      </p:cBhvr>
                                    </p:animEffect>
                                  </p:childTnLst>
                                </p:cTn>
                              </p:par>
                              <p:par>
                                <p:cTn id="13" presetID="22" presetClass="entr" presetSubtype="4" fill="hold" nodeType="withEffect">
                                  <p:stCondLst>
                                    <p:cond delay="0"/>
                                  </p:stCondLst>
                                  <p:childTnLst>
                                    <p:set>
                                      <p:cBhvr>
                                        <p:cTn id="14" dur="1" fill="hold">
                                          <p:stCondLst>
                                            <p:cond delay="0"/>
                                          </p:stCondLst>
                                        </p:cTn>
                                        <p:tgtEl>
                                          <p:spTgt spid="212"/>
                                        </p:tgtEl>
                                        <p:attrNameLst>
                                          <p:attrName>style.visibility</p:attrName>
                                        </p:attrNameLst>
                                      </p:cBhvr>
                                      <p:to>
                                        <p:strVal val="visible"/>
                                      </p:to>
                                    </p:set>
                                    <p:animEffect transition="in" filter="wipe(down)">
                                      <p:cBhvr>
                                        <p:cTn id="15" dur="500"/>
                                        <p:tgtEl>
                                          <p:spTgt spid="212"/>
                                        </p:tgtEl>
                                      </p:cBhvr>
                                    </p:animEffect>
                                  </p:childTnLst>
                                </p:cTn>
                              </p:par>
                              <p:par>
                                <p:cTn id="16" presetID="22" presetClass="entr" presetSubtype="4" fill="hold" nodeType="withEffect">
                                  <p:stCondLst>
                                    <p:cond delay="0"/>
                                  </p:stCondLst>
                                  <p:childTnLst>
                                    <p:set>
                                      <p:cBhvr>
                                        <p:cTn id="17" dur="1" fill="hold">
                                          <p:stCondLst>
                                            <p:cond delay="0"/>
                                          </p:stCondLst>
                                        </p:cTn>
                                        <p:tgtEl>
                                          <p:spTgt spid="213"/>
                                        </p:tgtEl>
                                        <p:attrNameLst>
                                          <p:attrName>style.visibility</p:attrName>
                                        </p:attrNameLst>
                                      </p:cBhvr>
                                      <p:to>
                                        <p:strVal val="visible"/>
                                      </p:to>
                                    </p:set>
                                    <p:animEffect transition="in" filter="wipe(down)">
                                      <p:cBhvr>
                                        <p:cTn id="18" dur="500"/>
                                        <p:tgtEl>
                                          <p:spTgt spid="213"/>
                                        </p:tgtEl>
                                      </p:cBhvr>
                                    </p:animEffect>
                                  </p:childTnLst>
                                </p:cTn>
                              </p:par>
                              <p:par>
                                <p:cTn id="19" presetID="22" presetClass="entr" presetSubtype="4" fill="hold" nodeType="withEffect">
                                  <p:stCondLst>
                                    <p:cond delay="0"/>
                                  </p:stCondLst>
                                  <p:childTnLst>
                                    <p:set>
                                      <p:cBhvr>
                                        <p:cTn id="20" dur="1" fill="hold">
                                          <p:stCondLst>
                                            <p:cond delay="0"/>
                                          </p:stCondLst>
                                        </p:cTn>
                                        <p:tgtEl>
                                          <p:spTgt spid="214"/>
                                        </p:tgtEl>
                                        <p:attrNameLst>
                                          <p:attrName>style.visibility</p:attrName>
                                        </p:attrNameLst>
                                      </p:cBhvr>
                                      <p:to>
                                        <p:strVal val="visible"/>
                                      </p:to>
                                    </p:set>
                                    <p:animEffect transition="in" filter="wipe(down)">
                                      <p:cBhvr>
                                        <p:cTn id="21" dur="500"/>
                                        <p:tgtEl>
                                          <p:spTgt spid="214"/>
                                        </p:tgtEl>
                                      </p:cBhvr>
                                    </p:animEffect>
                                  </p:childTnLst>
                                </p:cTn>
                              </p:par>
                              <p:par>
                                <p:cTn id="22" presetID="22" presetClass="entr" presetSubtype="4" fill="hold" nodeType="withEffect">
                                  <p:stCondLst>
                                    <p:cond delay="0"/>
                                  </p:stCondLst>
                                  <p:childTnLst>
                                    <p:set>
                                      <p:cBhvr>
                                        <p:cTn id="23" dur="1" fill="hold">
                                          <p:stCondLst>
                                            <p:cond delay="0"/>
                                          </p:stCondLst>
                                        </p:cTn>
                                        <p:tgtEl>
                                          <p:spTgt spid="215"/>
                                        </p:tgtEl>
                                        <p:attrNameLst>
                                          <p:attrName>style.visibility</p:attrName>
                                        </p:attrNameLst>
                                      </p:cBhvr>
                                      <p:to>
                                        <p:strVal val="visible"/>
                                      </p:to>
                                    </p:set>
                                    <p:animEffect transition="in" filter="wipe(down)">
                                      <p:cBhvr>
                                        <p:cTn id="24" dur="500"/>
                                        <p:tgtEl>
                                          <p:spTgt spid="215"/>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219"/>
                                        </p:tgtEl>
                                        <p:attrNameLst>
                                          <p:attrName>style.visibility</p:attrName>
                                        </p:attrNameLst>
                                      </p:cBhvr>
                                      <p:to>
                                        <p:strVal val="visible"/>
                                      </p:to>
                                    </p:set>
                                    <p:animEffect transition="in" filter="wipe(down)">
                                      <p:cBhvr>
                                        <p:cTn id="27" dur="500"/>
                                        <p:tgtEl>
                                          <p:spTgt spid="21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05">
                                            <p:txEl>
                                              <p:pRg st="2" end="2"/>
                                            </p:txEl>
                                          </p:spTgt>
                                        </p:tgtEl>
                                        <p:attrNameLst>
                                          <p:attrName>style.visibility</p:attrName>
                                        </p:attrNameLst>
                                      </p:cBhvr>
                                      <p:to>
                                        <p:strVal val="visible"/>
                                      </p:to>
                                    </p:set>
                                    <p:animEffect transition="in" filter="wipe(down)">
                                      <p:cBhvr>
                                        <p:cTn id="32" dur="500"/>
                                        <p:tgtEl>
                                          <p:spTgt spid="20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204">
                                            <p:txEl>
                                              <p:pRg st="3" end="3"/>
                                            </p:txEl>
                                          </p:spTgt>
                                        </p:tgtEl>
                                        <p:attrNameLst>
                                          <p:attrName>style.visibility</p:attrName>
                                        </p:attrNameLst>
                                      </p:cBhvr>
                                      <p:to>
                                        <p:strVal val="visible"/>
                                      </p:to>
                                    </p:set>
                                    <p:animEffect transition="in" filter="wipe(down)">
                                      <p:cBhvr>
                                        <p:cTn id="37" dur="500"/>
                                        <p:tgtEl>
                                          <p:spTgt spid="204">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220"/>
                                        </p:tgtEl>
                                        <p:attrNameLst>
                                          <p:attrName>style.visibility</p:attrName>
                                        </p:attrNameLst>
                                      </p:cBhvr>
                                      <p:to>
                                        <p:strVal val="visible"/>
                                      </p:to>
                                    </p:set>
                                    <p:animEffect transition="in" filter="wipe(down)">
                                      <p:cBhvr>
                                        <p:cTn id="42" dur="500"/>
                                        <p:tgtEl>
                                          <p:spTgt spid="220"/>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221"/>
                                        </p:tgtEl>
                                        <p:attrNameLst>
                                          <p:attrName>style.visibility</p:attrName>
                                        </p:attrNameLst>
                                      </p:cBhvr>
                                      <p:to>
                                        <p:strVal val="visible"/>
                                      </p:to>
                                    </p:set>
                                    <p:animEffect transition="in" filter="wipe(down)">
                                      <p:cBhvr>
                                        <p:cTn id="47" dur="500"/>
                                        <p:tgtEl>
                                          <p:spTgt spid="221"/>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nodeType="clickEffect">
                                  <p:stCondLst>
                                    <p:cond delay="0"/>
                                  </p:stCondLst>
                                  <p:childTnLst>
                                    <p:set>
                                      <p:cBhvr>
                                        <p:cTn id="51" dur="1" fill="hold">
                                          <p:stCondLst>
                                            <p:cond delay="0"/>
                                          </p:stCondLst>
                                        </p:cTn>
                                        <p:tgtEl>
                                          <p:spTgt spid="218">
                                            <p:txEl>
                                              <p:pRg st="0" end="0"/>
                                            </p:txEl>
                                          </p:spTgt>
                                        </p:tgtEl>
                                        <p:attrNameLst>
                                          <p:attrName>style.visibility</p:attrName>
                                        </p:attrNameLst>
                                      </p:cBhvr>
                                      <p:to>
                                        <p:strVal val="visible"/>
                                      </p:to>
                                    </p:set>
                                    <p:animEffect transition="in" filter="barn(inVertical)">
                                      <p:cBhvr>
                                        <p:cTn id="52" dur="500"/>
                                        <p:tgtEl>
                                          <p:spTgt spid="218">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217">
                                            <p:txEl>
                                              <p:pRg st="0" end="0"/>
                                            </p:txEl>
                                          </p:spTgt>
                                        </p:tgtEl>
                                        <p:attrNameLst>
                                          <p:attrName>style.visibility</p:attrName>
                                        </p:attrNameLst>
                                      </p:cBhvr>
                                      <p:to>
                                        <p:strVal val="visible"/>
                                      </p:to>
                                    </p:set>
                                    <p:animEffect transition="in" filter="wipe(down)">
                                      <p:cBhvr>
                                        <p:cTn id="57" dur="500"/>
                                        <p:tgtEl>
                                          <p:spTgt spid="2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 grpId="0" animBg="1"/>
      <p:bldP spid="216" grpId="0"/>
      <p:bldP spid="219" grpId="0"/>
      <p:bldP spid="220" grpId="0"/>
      <p:bldP spid="22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783"/>
        <p:cNvGrpSpPr/>
        <p:nvPr/>
      </p:nvGrpSpPr>
      <p:grpSpPr>
        <a:xfrm>
          <a:off x="0" y="0"/>
          <a:ext cx="0" cy="0"/>
          <a:chOff x="0" y="0"/>
          <a:chExt cx="0" cy="0"/>
        </a:xfrm>
      </p:grpSpPr>
      <p:sp>
        <p:nvSpPr>
          <p:cNvPr id="1784" name="Google Shape;1784;p61"/>
          <p:cNvSpPr txBox="1"/>
          <p:nvPr/>
        </p:nvSpPr>
        <p:spPr>
          <a:xfrm>
            <a:off x="579404" y="1704501"/>
            <a:ext cx="8087853" cy="2954655"/>
          </a:xfrm>
          <a:prstGeom prst="rect">
            <a:avLst/>
          </a:prstGeom>
          <a:noFill/>
          <a:ln>
            <a:noFill/>
          </a:ln>
        </p:spPr>
        <p:txBody>
          <a:bodyPr spcFirstLastPara="1" wrap="square" lIns="0" tIns="0" rIns="0" bIns="0" anchor="t" anchorCtr="0">
            <a:spAutoFit/>
          </a:bodyPr>
          <a:lstStyle/>
          <a:p>
            <a:r>
              <a:rPr lang="en-US" sz="2400" dirty="0"/>
              <a:t>• Accurate </a:t>
            </a:r>
            <a:r>
              <a:rPr lang="en-US" sz="2400" dirty="0">
                <a:solidFill>
                  <a:schemeClr val="accent2"/>
                </a:solidFill>
              </a:rPr>
              <a:t>weather prediction </a:t>
            </a:r>
            <a:r>
              <a:rPr lang="en-US" sz="2400" dirty="0"/>
              <a:t>is essential for effective disease management in Sri Lanka's bean crops.</a:t>
            </a:r>
          </a:p>
          <a:p>
            <a:r>
              <a:rPr lang="en-US" sz="2400" dirty="0"/>
              <a:t>• Weather elements such as temperature, humidity, and precipitation have a </a:t>
            </a:r>
            <a:r>
              <a:rPr lang="en-US" sz="2400" dirty="0">
                <a:solidFill>
                  <a:schemeClr val="accent1"/>
                </a:solidFill>
              </a:rPr>
              <a:t>significant impact</a:t>
            </a:r>
            <a:r>
              <a:rPr lang="en-US" sz="2400" dirty="0"/>
              <a:t> on disease outbreaks.</a:t>
            </a:r>
          </a:p>
          <a:p>
            <a:r>
              <a:rPr lang="en-US" sz="2400" dirty="0"/>
              <a:t>• Developing a </a:t>
            </a:r>
            <a:r>
              <a:rPr lang="en-US" sz="2400" dirty="0">
                <a:solidFill>
                  <a:srgbClr val="FF0000"/>
                </a:solidFill>
              </a:rPr>
              <a:t>predictive model </a:t>
            </a:r>
            <a:r>
              <a:rPr lang="en-US" sz="2400" dirty="0"/>
              <a:t>specifically tailored to bean-growing regions is crucial.</a:t>
            </a:r>
          </a:p>
          <a:p>
            <a:r>
              <a:rPr lang="en-US" sz="2400" dirty="0"/>
              <a:t>• The model will provide invaluable support to farmers, enabling them </a:t>
            </a:r>
            <a:r>
              <a:rPr lang="en-US" sz="2400" dirty="0">
                <a:solidFill>
                  <a:srgbClr val="00B050"/>
                </a:solidFill>
              </a:rPr>
              <a:t>to optimize their agricultural practices</a:t>
            </a:r>
            <a:r>
              <a:rPr lang="en-US" sz="2400" dirty="0"/>
              <a:t>.</a:t>
            </a:r>
          </a:p>
        </p:txBody>
      </p:sp>
      <p:pic>
        <p:nvPicPr>
          <p:cNvPr id="1785" name="Google Shape;1785;p6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786" name="Google Shape;1786;p6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787" name="Google Shape;1787;p6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1788" name="Google Shape;1788;p6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pic>
        <p:nvPicPr>
          <p:cNvPr id="1789" name="Google Shape;1789;p61"/>
          <p:cNvPicPr preferRelativeResize="0"/>
          <p:nvPr/>
        </p:nvPicPr>
        <p:blipFill rotWithShape="1">
          <a:blip r:embed="rId4">
            <a:alphaModFix amt="18000"/>
          </a:blip>
          <a:srcRect/>
          <a:stretch/>
        </p:blipFill>
        <p:spPr>
          <a:xfrm rot="10800000" flipH="1">
            <a:off x="8575258" y="3217917"/>
            <a:ext cx="3616743" cy="3657377"/>
          </a:xfrm>
          <a:prstGeom prst="rect">
            <a:avLst/>
          </a:prstGeom>
          <a:noFill/>
          <a:ln>
            <a:noFill/>
          </a:ln>
        </p:spPr>
      </p:pic>
      <p:sp>
        <p:nvSpPr>
          <p:cNvPr id="1792" name="Google Shape;1792;p61"/>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1793" name="Google Shape;1793;p61"/>
          <p:cNvSpPr txBox="1"/>
          <p:nvPr/>
        </p:nvSpPr>
        <p:spPr>
          <a:xfrm>
            <a:off x="8510067" y="641351"/>
            <a:ext cx="3372574"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Background</a:t>
            </a:r>
            <a:endParaRPr sz="1200" dirty="0"/>
          </a:p>
        </p:txBody>
      </p:sp>
      <p:sp>
        <p:nvSpPr>
          <p:cNvPr id="15" name="Rectangle 14">
            <a:extLst>
              <a:ext uri="{FF2B5EF4-FFF2-40B4-BE49-F238E27FC236}">
                <a16:creationId xmlns:a16="http://schemas.microsoft.com/office/drawing/2014/main" id="{95068120-A327-4A94-B370-1F9A0C8A33E6}"/>
              </a:ext>
            </a:extLst>
          </p:cNvPr>
          <p:cNvSpPr/>
          <p:nvPr/>
        </p:nvSpPr>
        <p:spPr>
          <a:xfrm rot="3846673">
            <a:off x="119106" y="-650664"/>
            <a:ext cx="1918062" cy="2784498"/>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6BCD52F-A1BC-4806-ACDC-4DDEDF38C88E}"/>
              </a:ext>
            </a:extLst>
          </p:cNvPr>
          <p:cNvSpPr/>
          <p:nvPr/>
        </p:nvSpPr>
        <p:spPr>
          <a:xfrm rot="2971623">
            <a:off x="9361472" y="3685782"/>
            <a:ext cx="2503497" cy="2980012"/>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7000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792">
                                            <p:txEl>
                                              <p:pRg st="0" end="0"/>
                                            </p:txEl>
                                          </p:spTgt>
                                        </p:tgtEl>
                                        <p:attrNameLst>
                                          <p:attrName>style.visibility</p:attrName>
                                        </p:attrNameLst>
                                      </p:cBhvr>
                                      <p:to>
                                        <p:strVal val="visible"/>
                                      </p:to>
                                    </p:set>
                                    <p:animEffect transition="in" filter="barn(inVertical)">
                                      <p:cBhvr>
                                        <p:cTn id="7" dur="500"/>
                                        <p:tgtEl>
                                          <p:spTgt spid="17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793">
                                            <p:txEl>
                                              <p:pRg st="0" end="0"/>
                                            </p:txEl>
                                          </p:spTgt>
                                        </p:tgtEl>
                                        <p:attrNameLst>
                                          <p:attrName>style.visibility</p:attrName>
                                        </p:attrNameLst>
                                      </p:cBhvr>
                                      <p:to>
                                        <p:strVal val="visible"/>
                                      </p:to>
                                    </p:set>
                                    <p:animEffect transition="in" filter="barn(inVertical)">
                                      <p:cBhvr>
                                        <p:cTn id="12" dur="500"/>
                                        <p:tgtEl>
                                          <p:spTgt spid="179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784">
                                            <p:txEl>
                                              <p:pRg st="0" end="0"/>
                                            </p:txEl>
                                          </p:spTgt>
                                        </p:tgtEl>
                                        <p:attrNameLst>
                                          <p:attrName>style.visibility</p:attrName>
                                        </p:attrNameLst>
                                      </p:cBhvr>
                                      <p:to>
                                        <p:strVal val="visible"/>
                                      </p:to>
                                    </p:set>
                                    <p:animEffect transition="in" filter="wipe(down)">
                                      <p:cBhvr>
                                        <p:cTn id="17" dur="500"/>
                                        <p:tgtEl>
                                          <p:spTgt spid="1784">
                                            <p:txEl>
                                              <p:pRg st="0" end="0"/>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1784">
                                            <p:txEl>
                                              <p:pRg st="1" end="1"/>
                                            </p:txEl>
                                          </p:spTgt>
                                        </p:tgtEl>
                                        <p:attrNameLst>
                                          <p:attrName>style.visibility</p:attrName>
                                        </p:attrNameLst>
                                      </p:cBhvr>
                                      <p:to>
                                        <p:strVal val="visible"/>
                                      </p:to>
                                    </p:set>
                                    <p:animEffect transition="in" filter="wipe(down)">
                                      <p:cBhvr>
                                        <p:cTn id="20" dur="500"/>
                                        <p:tgtEl>
                                          <p:spTgt spid="1784">
                                            <p:txEl>
                                              <p:pRg st="1" end="1"/>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1784">
                                            <p:txEl>
                                              <p:pRg st="2" end="2"/>
                                            </p:txEl>
                                          </p:spTgt>
                                        </p:tgtEl>
                                        <p:attrNameLst>
                                          <p:attrName>style.visibility</p:attrName>
                                        </p:attrNameLst>
                                      </p:cBhvr>
                                      <p:to>
                                        <p:strVal val="visible"/>
                                      </p:to>
                                    </p:set>
                                    <p:animEffect transition="in" filter="wipe(down)">
                                      <p:cBhvr>
                                        <p:cTn id="23" dur="500"/>
                                        <p:tgtEl>
                                          <p:spTgt spid="1784">
                                            <p:txEl>
                                              <p:pRg st="2" end="2"/>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1784">
                                            <p:txEl>
                                              <p:pRg st="3" end="3"/>
                                            </p:txEl>
                                          </p:spTgt>
                                        </p:tgtEl>
                                        <p:attrNameLst>
                                          <p:attrName>style.visibility</p:attrName>
                                        </p:attrNameLst>
                                      </p:cBhvr>
                                      <p:to>
                                        <p:strVal val="visible"/>
                                      </p:to>
                                    </p:set>
                                    <p:animEffect transition="in" filter="wipe(down)">
                                      <p:cBhvr>
                                        <p:cTn id="26" dur="500"/>
                                        <p:tgtEl>
                                          <p:spTgt spid="178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800"/>
        <p:cNvGrpSpPr/>
        <p:nvPr/>
      </p:nvGrpSpPr>
      <p:grpSpPr>
        <a:xfrm>
          <a:off x="0" y="0"/>
          <a:ext cx="0" cy="0"/>
          <a:chOff x="0" y="0"/>
          <a:chExt cx="0" cy="0"/>
        </a:xfrm>
      </p:grpSpPr>
      <p:sp>
        <p:nvSpPr>
          <p:cNvPr id="2" name="Oval 1">
            <a:extLst>
              <a:ext uri="{FF2B5EF4-FFF2-40B4-BE49-F238E27FC236}">
                <a16:creationId xmlns:a16="http://schemas.microsoft.com/office/drawing/2014/main" id="{3F20FF79-71B8-4BE6-9E72-11EDC0323A0E}"/>
              </a:ext>
            </a:extLst>
          </p:cNvPr>
          <p:cNvSpPr/>
          <p:nvPr/>
        </p:nvSpPr>
        <p:spPr>
          <a:xfrm>
            <a:off x="3160058" y="1894465"/>
            <a:ext cx="5090337" cy="27119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01" name="Google Shape;1801;p62"/>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02" name="Google Shape;1802;p6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03" name="Google Shape;1803;p6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1804" name="Google Shape;1804;p62"/>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1805" name="Google Shape;1805;p62"/>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1806" name="Google Shape;1806;p62"/>
          <p:cNvSpPr txBox="1"/>
          <p:nvPr/>
        </p:nvSpPr>
        <p:spPr>
          <a:xfrm>
            <a:off x="6864297" y="637027"/>
            <a:ext cx="5094191"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Research Question</a:t>
            </a:r>
            <a:endParaRPr sz="1200" dirty="0"/>
          </a:p>
        </p:txBody>
      </p:sp>
      <p:pic>
        <p:nvPicPr>
          <p:cNvPr id="1808" name="Google Shape;1808;p62"/>
          <p:cNvPicPr preferRelativeResize="0"/>
          <p:nvPr/>
        </p:nvPicPr>
        <p:blipFill rotWithShape="1">
          <a:blip r:embed="rId4">
            <a:alphaModFix amt="18000"/>
          </a:blip>
          <a:srcRect/>
          <a:stretch/>
        </p:blipFill>
        <p:spPr>
          <a:xfrm rot="10800000" flipH="1">
            <a:off x="8507721" y="3181829"/>
            <a:ext cx="3704777" cy="3704778"/>
          </a:xfrm>
          <a:prstGeom prst="rect">
            <a:avLst/>
          </a:prstGeom>
          <a:noFill/>
          <a:ln>
            <a:noFill/>
          </a:ln>
        </p:spPr>
      </p:pic>
      <p:pic>
        <p:nvPicPr>
          <p:cNvPr id="1810" name="Google Shape;1810;p62"/>
          <p:cNvPicPr preferRelativeResize="0"/>
          <p:nvPr/>
        </p:nvPicPr>
        <p:blipFill rotWithShape="1">
          <a:blip r:embed="rId5">
            <a:alphaModFix/>
          </a:blip>
          <a:srcRect/>
          <a:stretch/>
        </p:blipFill>
        <p:spPr>
          <a:xfrm rot="-1383324">
            <a:off x="9787709" y="1358669"/>
            <a:ext cx="1200760" cy="708061"/>
          </a:xfrm>
          <a:prstGeom prst="rect">
            <a:avLst/>
          </a:prstGeom>
          <a:noFill/>
          <a:ln>
            <a:noFill/>
          </a:ln>
        </p:spPr>
      </p:pic>
      <p:pic>
        <p:nvPicPr>
          <p:cNvPr id="1812" name="Google Shape;1812;p62"/>
          <p:cNvPicPr preferRelativeResize="0"/>
          <p:nvPr/>
        </p:nvPicPr>
        <p:blipFill rotWithShape="1">
          <a:blip r:embed="rId6">
            <a:alphaModFix/>
          </a:blip>
          <a:srcRect/>
          <a:stretch/>
        </p:blipFill>
        <p:spPr>
          <a:xfrm>
            <a:off x="8968358" y="1894465"/>
            <a:ext cx="2783504" cy="4237972"/>
          </a:xfrm>
          <a:prstGeom prst="rect">
            <a:avLst/>
          </a:prstGeom>
          <a:noFill/>
          <a:ln>
            <a:noFill/>
          </a:ln>
        </p:spPr>
      </p:pic>
      <p:sp>
        <p:nvSpPr>
          <p:cNvPr id="1815" name="Google Shape;1815;p62"/>
          <p:cNvSpPr txBox="1"/>
          <p:nvPr/>
        </p:nvSpPr>
        <p:spPr>
          <a:xfrm>
            <a:off x="3592133" y="2164561"/>
            <a:ext cx="4329321" cy="2182649"/>
          </a:xfrm>
          <a:prstGeom prst="rect">
            <a:avLst/>
          </a:prstGeom>
          <a:noFill/>
          <a:ln>
            <a:noFill/>
          </a:ln>
        </p:spPr>
        <p:txBody>
          <a:bodyPr spcFirstLastPara="1" wrap="square" lIns="0" tIns="0" rIns="0" bIns="0" anchor="t" anchorCtr="0">
            <a:spAutoFit/>
          </a:bodyPr>
          <a:lstStyle/>
          <a:p>
            <a:pPr algn="ctr">
              <a:lnSpc>
                <a:spcPct val="196722"/>
              </a:lnSpc>
            </a:pPr>
            <a:r>
              <a:rPr lang="en-US" dirty="0">
                <a:solidFill>
                  <a:schemeClr val="bg1"/>
                </a:solidFill>
              </a:rPr>
              <a:t>"How can accurate weather condition prediction models be developed and utilized to optimize disease management strategies for bean crops in Sri Lanka?"</a:t>
            </a:r>
            <a:endParaRPr sz="2000" dirty="0">
              <a:solidFill>
                <a:schemeClr val="bg1"/>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7799E482-1B83-4F5C-9FAA-D3B811BE4BB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07824" y="5054092"/>
            <a:ext cx="1566818" cy="1042646"/>
          </a:xfrm>
          <a:prstGeom prst="rect">
            <a:avLst/>
          </a:prstGeom>
        </p:spPr>
      </p:pic>
      <p:sp>
        <p:nvSpPr>
          <p:cNvPr id="21" name="Rectangle 20">
            <a:extLst>
              <a:ext uri="{FF2B5EF4-FFF2-40B4-BE49-F238E27FC236}">
                <a16:creationId xmlns:a16="http://schemas.microsoft.com/office/drawing/2014/main" id="{3CF7DF1E-EE2A-4B7E-BC0E-598E3B7A46E1}"/>
              </a:ext>
            </a:extLst>
          </p:cNvPr>
          <p:cNvSpPr/>
          <p:nvPr/>
        </p:nvSpPr>
        <p:spPr>
          <a:xfrm rot="3846673">
            <a:off x="-801234" y="-490852"/>
            <a:ext cx="3093604" cy="4094362"/>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5549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805">
                                            <p:txEl>
                                              <p:pRg st="0" end="0"/>
                                            </p:txEl>
                                          </p:spTgt>
                                        </p:tgtEl>
                                        <p:attrNameLst>
                                          <p:attrName>style.visibility</p:attrName>
                                        </p:attrNameLst>
                                      </p:cBhvr>
                                      <p:to>
                                        <p:strVal val="visible"/>
                                      </p:to>
                                    </p:set>
                                    <p:animEffect transition="in" filter="barn(inVertical)">
                                      <p:cBhvr>
                                        <p:cTn id="7" dur="500"/>
                                        <p:tgtEl>
                                          <p:spTgt spid="180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806">
                                            <p:txEl>
                                              <p:pRg st="0" end="0"/>
                                            </p:txEl>
                                          </p:spTgt>
                                        </p:tgtEl>
                                        <p:attrNameLst>
                                          <p:attrName>style.visibility</p:attrName>
                                        </p:attrNameLst>
                                      </p:cBhvr>
                                      <p:to>
                                        <p:strVal val="visible"/>
                                      </p:to>
                                    </p:set>
                                    <p:animEffect transition="in" filter="barn(inVertical)">
                                      <p:cBhvr>
                                        <p:cTn id="12" dur="500"/>
                                        <p:tgtEl>
                                          <p:spTgt spid="180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down)">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1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293" name="Google Shape;293;p1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294" name="Google Shape;294;p1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95" name="Google Shape;295;p11"/>
          <p:cNvSpPr/>
          <p:nvPr/>
        </p:nvSpPr>
        <p:spPr>
          <a:xfrm>
            <a:off x="109226" y="2428364"/>
            <a:ext cx="2358876" cy="2530692"/>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9D9D9"/>
          </a:solidFill>
          <a:ln>
            <a:noFill/>
          </a:ln>
        </p:spPr>
        <p:txBody>
          <a:bodyPr spcFirstLastPara="1" wrap="square" lIns="60950" tIns="60950" rIns="60950" bIns="60950" anchor="ctr" anchorCtr="0">
            <a:noAutofit/>
          </a:bodyPr>
          <a:lstStyle/>
          <a:p>
            <a:endParaRPr sz="1200"/>
          </a:p>
        </p:txBody>
      </p:sp>
      <p:pic>
        <p:nvPicPr>
          <p:cNvPr id="296" name="Google Shape;296;p11"/>
          <p:cNvPicPr preferRelativeResize="0"/>
          <p:nvPr/>
        </p:nvPicPr>
        <p:blipFill rotWithShape="1">
          <a:blip r:embed="rId5">
            <a:alphaModFix/>
          </a:blip>
          <a:srcRect/>
          <a:stretch/>
        </p:blipFill>
        <p:spPr>
          <a:xfrm rot="5400000">
            <a:off x="427225" y="2851426"/>
            <a:ext cx="3283625" cy="1641813"/>
          </a:xfrm>
          <a:prstGeom prst="rect">
            <a:avLst/>
          </a:prstGeom>
          <a:noFill/>
          <a:ln>
            <a:noFill/>
          </a:ln>
        </p:spPr>
      </p:pic>
      <p:sp>
        <p:nvSpPr>
          <p:cNvPr id="297" name="Google Shape;297;p11"/>
          <p:cNvSpPr/>
          <p:nvPr/>
        </p:nvSpPr>
        <p:spPr>
          <a:xfrm>
            <a:off x="3190193" y="1859242"/>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298" name="Google Shape;298;p11"/>
          <p:cNvSpPr/>
          <p:nvPr/>
        </p:nvSpPr>
        <p:spPr>
          <a:xfrm>
            <a:off x="3646865" y="2783832"/>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299" name="Google Shape;299;p11"/>
          <p:cNvSpPr/>
          <p:nvPr/>
        </p:nvSpPr>
        <p:spPr>
          <a:xfrm>
            <a:off x="3646865" y="3765521"/>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00" name="Google Shape;300;p11"/>
          <p:cNvSpPr/>
          <p:nvPr/>
        </p:nvSpPr>
        <p:spPr>
          <a:xfrm>
            <a:off x="2421504" y="2681372"/>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01" name="Google Shape;301;p11"/>
          <p:cNvSpPr/>
          <p:nvPr/>
        </p:nvSpPr>
        <p:spPr>
          <a:xfrm>
            <a:off x="2673402" y="3224740"/>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02" name="Google Shape;302;p11"/>
          <p:cNvSpPr/>
          <p:nvPr/>
        </p:nvSpPr>
        <p:spPr>
          <a:xfrm>
            <a:off x="2654436" y="3890397"/>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cxnSp>
        <p:nvCxnSpPr>
          <p:cNvPr id="303" name="Google Shape;303;p11"/>
          <p:cNvCxnSpPr/>
          <p:nvPr/>
        </p:nvCxnSpPr>
        <p:spPr>
          <a:xfrm rot="-1898653">
            <a:off x="2535034" y="2516307"/>
            <a:ext cx="767757" cy="0"/>
          </a:xfrm>
          <a:prstGeom prst="straightConnector1">
            <a:avLst/>
          </a:prstGeom>
          <a:noFill/>
          <a:ln w="38100" cap="rnd" cmpd="sng">
            <a:solidFill>
              <a:srgbClr val="D9D9D9"/>
            </a:solidFill>
            <a:prstDash val="solid"/>
            <a:round/>
            <a:headEnd type="none" w="sm" len="sm"/>
            <a:tailEnd type="none" w="sm" len="sm"/>
          </a:ln>
        </p:spPr>
      </p:cxnSp>
      <p:cxnSp>
        <p:nvCxnSpPr>
          <p:cNvPr id="304" name="Google Shape;304;p11"/>
          <p:cNvCxnSpPr/>
          <p:nvPr/>
        </p:nvCxnSpPr>
        <p:spPr>
          <a:xfrm rot="-575969">
            <a:off x="2853178" y="3232679"/>
            <a:ext cx="793943" cy="0"/>
          </a:xfrm>
          <a:prstGeom prst="straightConnector1">
            <a:avLst/>
          </a:prstGeom>
          <a:noFill/>
          <a:ln w="38100" cap="rnd" cmpd="sng">
            <a:solidFill>
              <a:srgbClr val="D9D9D9"/>
            </a:solidFill>
            <a:prstDash val="solid"/>
            <a:round/>
            <a:headEnd type="none" w="sm" len="sm"/>
            <a:tailEnd type="none" w="sm" len="sm"/>
          </a:ln>
        </p:spPr>
      </p:cxnSp>
      <p:cxnSp>
        <p:nvCxnSpPr>
          <p:cNvPr id="305" name="Google Shape;305;p11"/>
          <p:cNvCxnSpPr/>
          <p:nvPr/>
        </p:nvCxnSpPr>
        <p:spPr>
          <a:xfrm rot="1595278">
            <a:off x="2552595" y="4794267"/>
            <a:ext cx="737136" cy="0"/>
          </a:xfrm>
          <a:prstGeom prst="straightConnector1">
            <a:avLst/>
          </a:prstGeom>
          <a:noFill/>
          <a:ln w="38100" cap="rnd" cmpd="sng">
            <a:solidFill>
              <a:srgbClr val="D9D9D9"/>
            </a:solidFill>
            <a:prstDash val="solid"/>
            <a:round/>
            <a:headEnd type="none" w="sm" len="sm"/>
            <a:tailEnd type="none" w="sm" len="sm"/>
          </a:ln>
        </p:spPr>
      </p:cxnSp>
      <p:grpSp>
        <p:nvGrpSpPr>
          <p:cNvPr id="306" name="Google Shape;306;p11"/>
          <p:cNvGrpSpPr/>
          <p:nvPr/>
        </p:nvGrpSpPr>
        <p:grpSpPr>
          <a:xfrm rot="-5400000">
            <a:off x="6655066" y="2532892"/>
            <a:ext cx="633463" cy="5257266"/>
            <a:chOff x="0" y="0"/>
            <a:chExt cx="3304540" cy="23737604"/>
          </a:xfrm>
        </p:grpSpPr>
        <p:sp>
          <p:nvSpPr>
            <p:cNvPr id="307" name="Google Shape;307;p11"/>
            <p:cNvSpPr/>
            <p:nvPr/>
          </p:nvSpPr>
          <p:spPr>
            <a:xfrm>
              <a:off x="127000" y="127000"/>
              <a:ext cx="3051810" cy="23420104"/>
            </a:xfrm>
            <a:custGeom>
              <a:avLst/>
              <a:gdLst/>
              <a:ahLst/>
              <a:cxnLst/>
              <a:rect l="l" t="t" r="r" b="b"/>
              <a:pathLst>
                <a:path w="3051810" h="23420105" extrusionOk="0">
                  <a:moveTo>
                    <a:pt x="3051810" y="0"/>
                  </a:moveTo>
                  <a:lnTo>
                    <a:pt x="3051810" y="23420105"/>
                  </a:lnTo>
                  <a:lnTo>
                    <a:pt x="1526540" y="22788914"/>
                  </a:lnTo>
                  <a:lnTo>
                    <a:pt x="0" y="23420105"/>
                  </a:lnTo>
                  <a:lnTo>
                    <a:pt x="0" y="0"/>
                  </a:lnTo>
                  <a:lnTo>
                    <a:pt x="3051810" y="0"/>
                  </a:lnTo>
                  <a:close/>
                </a:path>
              </a:pathLst>
            </a:custGeom>
            <a:solidFill>
              <a:srgbClr val="192954"/>
            </a:solidFill>
            <a:ln>
              <a:noFill/>
            </a:ln>
          </p:spPr>
          <p:txBody>
            <a:bodyPr/>
            <a:lstStyle/>
            <a:p>
              <a:endParaRPr lang="en-US"/>
            </a:p>
          </p:txBody>
        </p:sp>
        <p:sp>
          <p:nvSpPr>
            <p:cNvPr id="308" name="Google Shape;308;p11"/>
            <p:cNvSpPr/>
            <p:nvPr/>
          </p:nvSpPr>
          <p:spPr>
            <a:xfrm>
              <a:off x="0" y="0"/>
              <a:ext cx="3304540" cy="23737604"/>
            </a:xfrm>
            <a:custGeom>
              <a:avLst/>
              <a:gdLst/>
              <a:ahLst/>
              <a:cxnLst/>
              <a:rect l="l" t="t" r="r" b="b"/>
              <a:pathLst>
                <a:path w="3304540" h="23737605" extrusionOk="0">
                  <a:moveTo>
                    <a:pt x="0" y="0"/>
                  </a:moveTo>
                  <a:lnTo>
                    <a:pt x="0" y="23737605"/>
                  </a:lnTo>
                  <a:lnTo>
                    <a:pt x="1652270" y="23054345"/>
                  </a:lnTo>
                  <a:lnTo>
                    <a:pt x="3304540" y="23737605"/>
                  </a:lnTo>
                  <a:lnTo>
                    <a:pt x="3304540" y="0"/>
                  </a:lnTo>
                  <a:lnTo>
                    <a:pt x="0" y="0"/>
                  </a:lnTo>
                  <a:close/>
                  <a:moveTo>
                    <a:pt x="3178810" y="2394158"/>
                  </a:moveTo>
                  <a:lnTo>
                    <a:pt x="3178810" y="23547105"/>
                  </a:lnTo>
                  <a:lnTo>
                    <a:pt x="1653540" y="22915916"/>
                  </a:lnTo>
                  <a:lnTo>
                    <a:pt x="127000" y="23547105"/>
                  </a:lnTo>
                  <a:lnTo>
                    <a:pt x="127000" y="127000"/>
                  </a:lnTo>
                  <a:lnTo>
                    <a:pt x="3178810" y="127000"/>
                  </a:lnTo>
                  <a:lnTo>
                    <a:pt x="3178810" y="2394158"/>
                  </a:lnTo>
                  <a:lnTo>
                    <a:pt x="3178810" y="2394158"/>
                  </a:lnTo>
                  <a:close/>
                </a:path>
              </a:pathLst>
            </a:custGeom>
            <a:solidFill>
              <a:srgbClr val="99B951"/>
            </a:solidFill>
            <a:ln>
              <a:noFill/>
            </a:ln>
          </p:spPr>
          <p:txBody>
            <a:bodyPr/>
            <a:lstStyle/>
            <a:p>
              <a:endParaRPr lang="en-US"/>
            </a:p>
          </p:txBody>
        </p:sp>
      </p:grpSp>
      <p:sp>
        <p:nvSpPr>
          <p:cNvPr id="309" name="Google Shape;309;p11"/>
          <p:cNvSpPr txBox="1"/>
          <p:nvPr/>
        </p:nvSpPr>
        <p:spPr>
          <a:xfrm>
            <a:off x="4130494" y="5016270"/>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Integration and User Interface</a:t>
            </a:r>
            <a:endParaRPr sz="1200" dirty="0">
              <a:solidFill>
                <a:schemeClr val="bg1"/>
              </a:solidFill>
            </a:endParaRPr>
          </a:p>
        </p:txBody>
      </p:sp>
      <p:sp>
        <p:nvSpPr>
          <p:cNvPr id="310" name="Google Shape;310;p11"/>
          <p:cNvSpPr/>
          <p:nvPr/>
        </p:nvSpPr>
        <p:spPr>
          <a:xfrm>
            <a:off x="3313662" y="1984117"/>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sp>
        <p:nvSpPr>
          <p:cNvPr id="311" name="Google Shape;311;p11"/>
          <p:cNvSpPr/>
          <p:nvPr/>
        </p:nvSpPr>
        <p:spPr>
          <a:xfrm>
            <a:off x="3770333" y="2898096"/>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sp>
        <p:nvSpPr>
          <p:cNvPr id="312" name="Google Shape;312;p11"/>
          <p:cNvSpPr/>
          <p:nvPr/>
        </p:nvSpPr>
        <p:spPr>
          <a:xfrm>
            <a:off x="3770333" y="3890397"/>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grpSp>
        <p:nvGrpSpPr>
          <p:cNvPr id="313" name="Google Shape;313;p11"/>
          <p:cNvGrpSpPr/>
          <p:nvPr/>
        </p:nvGrpSpPr>
        <p:grpSpPr>
          <a:xfrm rot="-5400000">
            <a:off x="7146757" y="368126"/>
            <a:ext cx="633463" cy="5465730"/>
            <a:chOff x="0" y="0"/>
            <a:chExt cx="3304540" cy="28512680"/>
          </a:xfrm>
        </p:grpSpPr>
        <p:sp>
          <p:nvSpPr>
            <p:cNvPr id="314" name="Google Shape;314;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txBody>
            <a:bodyPr/>
            <a:lstStyle/>
            <a:p>
              <a:endParaRPr lang="en-US"/>
            </a:p>
          </p:txBody>
        </p:sp>
        <p:sp>
          <p:nvSpPr>
            <p:cNvPr id="315" name="Google Shape;315;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txBody>
            <a:bodyPr/>
            <a:lstStyle/>
            <a:p>
              <a:endParaRPr lang="en-US"/>
            </a:p>
          </p:txBody>
        </p:sp>
      </p:grpSp>
      <p:grpSp>
        <p:nvGrpSpPr>
          <p:cNvPr id="316" name="Google Shape;316;p11"/>
          <p:cNvGrpSpPr/>
          <p:nvPr/>
        </p:nvGrpSpPr>
        <p:grpSpPr>
          <a:xfrm rot="-5400000">
            <a:off x="7146757" y="1474263"/>
            <a:ext cx="633463" cy="5465730"/>
            <a:chOff x="0" y="0"/>
            <a:chExt cx="3304540" cy="28512680"/>
          </a:xfrm>
        </p:grpSpPr>
        <p:sp>
          <p:nvSpPr>
            <p:cNvPr id="317" name="Google Shape;317;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txBody>
            <a:bodyPr/>
            <a:lstStyle/>
            <a:p>
              <a:endParaRPr lang="en-US"/>
            </a:p>
          </p:txBody>
        </p:sp>
        <p:sp>
          <p:nvSpPr>
            <p:cNvPr id="318" name="Google Shape;318;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txBody>
            <a:bodyPr/>
            <a:lstStyle/>
            <a:p>
              <a:endParaRPr lang="en-US"/>
            </a:p>
          </p:txBody>
        </p:sp>
      </p:grpSp>
      <p:sp>
        <p:nvSpPr>
          <p:cNvPr id="319" name="Google Shape;319;p11"/>
          <p:cNvSpPr txBox="1"/>
          <p:nvPr/>
        </p:nvSpPr>
        <p:spPr>
          <a:xfrm>
            <a:off x="4635522" y="2959954"/>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Model Development</a:t>
            </a:r>
            <a:endParaRPr sz="1200" dirty="0">
              <a:solidFill>
                <a:schemeClr val="bg1"/>
              </a:solidFill>
            </a:endParaRPr>
          </a:p>
        </p:txBody>
      </p:sp>
      <p:sp>
        <p:nvSpPr>
          <p:cNvPr id="320" name="Google Shape;320;p11"/>
          <p:cNvSpPr txBox="1"/>
          <p:nvPr/>
        </p:nvSpPr>
        <p:spPr>
          <a:xfrm>
            <a:off x="4554154" y="3935688"/>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Validation and Calibration</a:t>
            </a:r>
            <a:endParaRPr sz="1200" dirty="0">
              <a:solidFill>
                <a:schemeClr val="bg1"/>
              </a:solidFill>
            </a:endParaRPr>
          </a:p>
        </p:txBody>
      </p:sp>
      <p:sp>
        <p:nvSpPr>
          <p:cNvPr id="321" name="Google Shape;321;p1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322" name="Google Shape;322;p1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323" name="Google Shape;323;p11"/>
          <p:cNvSpPr txBox="1"/>
          <p:nvPr/>
        </p:nvSpPr>
        <p:spPr>
          <a:xfrm>
            <a:off x="5487586" y="641350"/>
            <a:ext cx="6704414" cy="823046"/>
          </a:xfrm>
          <a:prstGeom prst="rect">
            <a:avLst/>
          </a:prstGeom>
          <a:noFill/>
          <a:ln>
            <a:noFill/>
          </a:ln>
        </p:spPr>
        <p:txBody>
          <a:bodyPr spcFirstLastPara="1" wrap="square" lIns="0" tIns="0" rIns="0" bIns="0" anchor="t" anchorCtr="0">
            <a:spAutoFit/>
          </a:bodyPr>
          <a:lstStyle/>
          <a:p>
            <a:pPr algn="ctr">
              <a:lnSpc>
                <a:spcPct val="130000"/>
              </a:lnSpc>
            </a:pPr>
            <a:r>
              <a:rPr lang="en-US" sz="4114" dirty="0">
                <a:solidFill>
                  <a:srgbClr val="242424"/>
                </a:solidFill>
                <a:latin typeface="Arial"/>
                <a:ea typeface="Arial"/>
                <a:cs typeface="Arial"/>
                <a:sym typeface="Arial"/>
              </a:rPr>
              <a:t>Specific and Sub Objective</a:t>
            </a:r>
            <a:endParaRPr sz="1200" dirty="0"/>
          </a:p>
        </p:txBody>
      </p:sp>
      <p:sp>
        <p:nvSpPr>
          <p:cNvPr id="324" name="Google Shape;324;p11"/>
          <p:cNvSpPr txBox="1"/>
          <p:nvPr/>
        </p:nvSpPr>
        <p:spPr>
          <a:xfrm>
            <a:off x="265567" y="2525242"/>
            <a:ext cx="2275464" cy="2326791"/>
          </a:xfrm>
          <a:prstGeom prst="rect">
            <a:avLst/>
          </a:prstGeom>
          <a:noFill/>
          <a:ln>
            <a:noFill/>
          </a:ln>
        </p:spPr>
        <p:txBody>
          <a:bodyPr spcFirstLastPara="1" wrap="square" lIns="0" tIns="0" rIns="0" bIns="0" anchor="t" anchorCtr="0">
            <a:spAutoFit/>
          </a:bodyPr>
          <a:lstStyle/>
          <a:p>
            <a:pPr algn="ctr">
              <a:lnSpc>
                <a:spcPct val="140009"/>
              </a:lnSpc>
            </a:pPr>
            <a:r>
              <a:rPr lang="en-US" dirty="0"/>
              <a:t>Develop a comprehensive weather prediction model tailored to bean-growing regions in Sri Lanka.</a:t>
            </a:r>
            <a:endParaRPr b="1" dirty="0"/>
          </a:p>
        </p:txBody>
      </p:sp>
      <p:sp>
        <p:nvSpPr>
          <p:cNvPr id="326" name="Google Shape;326;p11"/>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327" name="Google Shape;327;p11"/>
          <p:cNvSpPr/>
          <p:nvPr/>
        </p:nvSpPr>
        <p:spPr>
          <a:xfrm>
            <a:off x="3170910" y="4844793"/>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cxnSp>
        <p:nvCxnSpPr>
          <p:cNvPr id="328" name="Google Shape;328;p11"/>
          <p:cNvCxnSpPr/>
          <p:nvPr/>
        </p:nvCxnSpPr>
        <p:spPr>
          <a:xfrm>
            <a:off x="2864347" y="3993861"/>
            <a:ext cx="779340" cy="0"/>
          </a:xfrm>
          <a:prstGeom prst="straightConnector1">
            <a:avLst/>
          </a:prstGeom>
          <a:noFill/>
          <a:ln w="38100" cap="rnd" cmpd="sng">
            <a:solidFill>
              <a:srgbClr val="D9D9D9"/>
            </a:solidFill>
            <a:prstDash val="solid"/>
            <a:round/>
            <a:headEnd type="none" w="sm" len="sm"/>
            <a:tailEnd type="none" w="sm" len="sm"/>
          </a:ln>
        </p:spPr>
      </p:cxnSp>
      <p:sp>
        <p:nvSpPr>
          <p:cNvPr id="329" name="Google Shape;329;p11"/>
          <p:cNvSpPr/>
          <p:nvPr/>
        </p:nvSpPr>
        <p:spPr>
          <a:xfrm>
            <a:off x="3294379" y="4959056"/>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grpSp>
        <p:nvGrpSpPr>
          <p:cNvPr id="330" name="Google Shape;330;p11"/>
          <p:cNvGrpSpPr/>
          <p:nvPr/>
        </p:nvGrpSpPr>
        <p:grpSpPr>
          <a:xfrm rot="-5400000">
            <a:off x="6691647" y="-685175"/>
            <a:ext cx="633463" cy="5465730"/>
            <a:chOff x="0" y="0"/>
            <a:chExt cx="3304540" cy="28512680"/>
          </a:xfrm>
        </p:grpSpPr>
        <p:sp>
          <p:nvSpPr>
            <p:cNvPr id="331" name="Google Shape;331;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txBody>
            <a:bodyPr/>
            <a:lstStyle/>
            <a:p>
              <a:endParaRPr lang="en-US"/>
            </a:p>
          </p:txBody>
        </p:sp>
        <p:sp>
          <p:nvSpPr>
            <p:cNvPr id="332" name="Google Shape;332;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txBody>
            <a:bodyPr/>
            <a:lstStyle/>
            <a:p>
              <a:endParaRPr lang="en-US"/>
            </a:p>
          </p:txBody>
        </p:sp>
      </p:grpSp>
      <p:sp>
        <p:nvSpPr>
          <p:cNvPr id="333" name="Google Shape;333;p11"/>
          <p:cNvSpPr txBox="1"/>
          <p:nvPr/>
        </p:nvSpPr>
        <p:spPr>
          <a:xfrm>
            <a:off x="4362247" y="1819394"/>
            <a:ext cx="4736833" cy="387798"/>
          </a:xfrm>
          <a:prstGeom prst="rect">
            <a:avLst/>
          </a:prstGeom>
          <a:noFill/>
          <a:ln>
            <a:noFill/>
          </a:ln>
        </p:spPr>
        <p:txBody>
          <a:bodyPr spcFirstLastPara="1" wrap="square" lIns="0" tIns="0" rIns="0" bIns="0" anchor="t" anchorCtr="0">
            <a:spAutoFit/>
          </a:bodyPr>
          <a:lstStyle/>
          <a:p>
            <a:pPr algn="ctr">
              <a:lnSpc>
                <a:spcPct val="140000"/>
              </a:lnSpc>
            </a:pPr>
            <a:r>
              <a:rPr lang="en-US" b="1" dirty="0">
                <a:solidFill>
                  <a:schemeClr val="bg1"/>
                </a:solidFill>
              </a:rPr>
              <a:t>Data Collection and Analysis</a:t>
            </a:r>
            <a:endParaRPr sz="1200" dirty="0">
              <a:solidFill>
                <a:schemeClr val="bg1"/>
              </a:solidFill>
            </a:endParaRPr>
          </a:p>
        </p:txBody>
      </p:sp>
      <p:sp>
        <p:nvSpPr>
          <p:cNvPr id="334" name="Google Shape;334;p11"/>
          <p:cNvSpPr/>
          <p:nvPr/>
        </p:nvSpPr>
        <p:spPr>
          <a:xfrm>
            <a:off x="2421504" y="4475766"/>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pic>
        <p:nvPicPr>
          <p:cNvPr id="335" name="Google Shape;335;p11"/>
          <p:cNvPicPr preferRelativeResize="0"/>
          <p:nvPr/>
        </p:nvPicPr>
        <p:blipFill rotWithShape="1">
          <a:blip r:embed="rId7">
            <a:alphaModFix/>
          </a:blip>
          <a:srcRect l="17290" r="15398"/>
          <a:stretch/>
        </p:blipFill>
        <p:spPr>
          <a:xfrm>
            <a:off x="9977989" y="2174270"/>
            <a:ext cx="2641166" cy="4414953"/>
          </a:xfrm>
          <a:prstGeom prst="rect">
            <a:avLst/>
          </a:prstGeom>
          <a:noFill/>
          <a:ln>
            <a:noFill/>
          </a:ln>
        </p:spPr>
      </p:pic>
      <p:sp>
        <p:nvSpPr>
          <p:cNvPr id="48" name="Rectangle 47">
            <a:extLst>
              <a:ext uri="{FF2B5EF4-FFF2-40B4-BE49-F238E27FC236}">
                <a16:creationId xmlns:a16="http://schemas.microsoft.com/office/drawing/2014/main" id="{E1117CB1-D55F-4197-BBB4-98DE825042B5}"/>
              </a:ext>
            </a:extLst>
          </p:cNvPr>
          <p:cNvSpPr/>
          <p:nvPr/>
        </p:nvSpPr>
        <p:spPr>
          <a:xfrm rot="3456865">
            <a:off x="410598" y="-521026"/>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2761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26">
                                            <p:txEl>
                                              <p:pRg st="0" end="0"/>
                                            </p:txEl>
                                          </p:spTgt>
                                        </p:tgtEl>
                                        <p:attrNameLst>
                                          <p:attrName>style.visibility</p:attrName>
                                        </p:attrNameLst>
                                      </p:cBhvr>
                                      <p:to>
                                        <p:strVal val="visible"/>
                                      </p:to>
                                    </p:set>
                                    <p:animEffect transition="in" filter="barn(inVertical)">
                                      <p:cBhvr>
                                        <p:cTn id="7" dur="500"/>
                                        <p:tgtEl>
                                          <p:spTgt spid="3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23">
                                            <p:txEl>
                                              <p:pRg st="0" end="0"/>
                                            </p:txEl>
                                          </p:spTgt>
                                        </p:tgtEl>
                                        <p:attrNameLst>
                                          <p:attrName>style.visibility</p:attrName>
                                        </p:attrNameLst>
                                      </p:cBhvr>
                                      <p:to>
                                        <p:strVal val="visible"/>
                                      </p:to>
                                    </p:set>
                                    <p:animEffect transition="in" filter="barn(inVertical)">
                                      <p:cBhvr>
                                        <p:cTn id="12" dur="500"/>
                                        <p:tgtEl>
                                          <p:spTgt spid="32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24">
                                            <p:txEl>
                                              <p:pRg st="0" end="0"/>
                                            </p:txEl>
                                          </p:spTgt>
                                        </p:tgtEl>
                                        <p:attrNameLst>
                                          <p:attrName>style.visibility</p:attrName>
                                        </p:attrNameLst>
                                      </p:cBhvr>
                                      <p:to>
                                        <p:strVal val="visible"/>
                                      </p:to>
                                    </p:set>
                                    <p:animEffect transition="in" filter="wipe(down)">
                                      <p:cBhvr>
                                        <p:cTn id="17" dur="500"/>
                                        <p:tgtEl>
                                          <p:spTgt spid="32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30"/>
                                        </p:tgtEl>
                                        <p:attrNameLst>
                                          <p:attrName>style.visibility</p:attrName>
                                        </p:attrNameLst>
                                      </p:cBhvr>
                                      <p:to>
                                        <p:strVal val="visible"/>
                                      </p:to>
                                    </p:set>
                                    <p:animEffect transition="in" filter="wipe(down)">
                                      <p:cBhvr>
                                        <p:cTn id="22" dur="500"/>
                                        <p:tgtEl>
                                          <p:spTgt spid="33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13"/>
                                        </p:tgtEl>
                                        <p:attrNameLst>
                                          <p:attrName>style.visibility</p:attrName>
                                        </p:attrNameLst>
                                      </p:cBhvr>
                                      <p:to>
                                        <p:strVal val="visible"/>
                                      </p:to>
                                    </p:set>
                                    <p:animEffect transition="in" filter="wipe(down)">
                                      <p:cBhvr>
                                        <p:cTn id="27" dur="500"/>
                                        <p:tgtEl>
                                          <p:spTgt spid="31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16"/>
                                        </p:tgtEl>
                                        <p:attrNameLst>
                                          <p:attrName>style.visibility</p:attrName>
                                        </p:attrNameLst>
                                      </p:cBhvr>
                                      <p:to>
                                        <p:strVal val="visible"/>
                                      </p:to>
                                    </p:set>
                                    <p:animEffect transition="in" filter="wipe(down)">
                                      <p:cBhvr>
                                        <p:cTn id="32" dur="500"/>
                                        <p:tgtEl>
                                          <p:spTgt spid="31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06"/>
                                        </p:tgtEl>
                                        <p:attrNameLst>
                                          <p:attrName>style.visibility</p:attrName>
                                        </p:attrNameLst>
                                      </p:cBhvr>
                                      <p:to>
                                        <p:strVal val="visible"/>
                                      </p:to>
                                    </p:set>
                                    <p:animEffect transition="in" filter="wipe(down)">
                                      <p:cBhvr>
                                        <p:cTn id="37" dur="500"/>
                                        <p:tgtEl>
                                          <p:spTgt spid="3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4" name="Picture 3">
            <a:extLst>
              <a:ext uri="{FF2B5EF4-FFF2-40B4-BE49-F238E27FC236}">
                <a16:creationId xmlns:a16="http://schemas.microsoft.com/office/drawing/2014/main" id="{EFDB980F-440B-4AA5-B77D-093BFDB701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7400" y="282388"/>
            <a:ext cx="5537200" cy="6046716"/>
          </a:xfrm>
          <a:prstGeom prst="rect">
            <a:avLst/>
          </a:prstGeom>
        </p:spPr>
      </p:pic>
      <p:sp>
        <p:nvSpPr>
          <p:cNvPr id="15" name="Google Shape;321;p11">
            <a:extLst>
              <a:ext uri="{FF2B5EF4-FFF2-40B4-BE49-F238E27FC236}">
                <a16:creationId xmlns:a16="http://schemas.microsoft.com/office/drawing/2014/main" id="{848AD8A1-E94A-4225-9117-5CB8772B9146}"/>
              </a:ext>
            </a:extLst>
          </p:cNvPr>
          <p:cNvSpPr txBox="1"/>
          <p:nvPr/>
        </p:nvSpPr>
        <p:spPr>
          <a:xfrm>
            <a:off x="2756439" y="6486168"/>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pic>
        <p:nvPicPr>
          <p:cNvPr id="14" name="Google Shape;292;p11">
            <a:extLst>
              <a:ext uri="{FF2B5EF4-FFF2-40B4-BE49-F238E27FC236}">
                <a16:creationId xmlns:a16="http://schemas.microsoft.com/office/drawing/2014/main" id="{782610CA-85E8-4012-B261-8404A4804BF7}"/>
              </a:ext>
            </a:extLst>
          </p:cNvPr>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pic>
        <p:nvPicPr>
          <p:cNvPr id="342" name="Google Shape;342;p12"/>
          <p:cNvPicPr preferRelativeResize="0"/>
          <p:nvPr/>
        </p:nvPicPr>
        <p:blipFill rotWithShape="1">
          <a:blip r:embed="rId5">
            <a:alphaModFix amt="18000"/>
          </a:blip>
          <a:srcRect/>
          <a:stretch/>
        </p:blipFill>
        <p:spPr>
          <a:xfrm rot="10800000" flipH="1">
            <a:off x="8575257" y="3181830"/>
            <a:ext cx="3704777" cy="3704777"/>
          </a:xfrm>
          <a:prstGeom prst="rect">
            <a:avLst/>
          </a:prstGeom>
          <a:noFill/>
          <a:ln>
            <a:noFill/>
          </a:ln>
        </p:spPr>
      </p:pic>
      <p:sp>
        <p:nvSpPr>
          <p:cNvPr id="346" name="Google Shape;346;p12"/>
          <p:cNvSpPr txBox="1"/>
          <p:nvPr/>
        </p:nvSpPr>
        <p:spPr>
          <a:xfrm>
            <a:off x="8668751" y="400586"/>
            <a:ext cx="3517788" cy="685765"/>
          </a:xfrm>
          <a:prstGeom prst="rect">
            <a:avLst/>
          </a:prstGeom>
          <a:noFill/>
          <a:ln>
            <a:noFill/>
          </a:ln>
        </p:spPr>
        <p:txBody>
          <a:bodyPr spcFirstLastPara="1" wrap="square" lIns="0" tIns="0" rIns="0" bIns="0" anchor="t" anchorCtr="0">
            <a:spAutoFit/>
          </a:bodyPr>
          <a:lstStyle/>
          <a:p>
            <a:pPr algn="ctr">
              <a:lnSpc>
                <a:spcPct val="130007"/>
              </a:lnSpc>
            </a:pPr>
            <a:r>
              <a:rPr lang="en-US" sz="3428" dirty="0">
                <a:solidFill>
                  <a:srgbClr val="242424"/>
                </a:solidFill>
                <a:latin typeface="Arial"/>
                <a:ea typeface="Arial"/>
                <a:cs typeface="Arial"/>
                <a:sym typeface="Arial"/>
              </a:rPr>
              <a:t>System Diagram</a:t>
            </a:r>
            <a:endParaRPr sz="1200" dirty="0"/>
          </a:p>
        </p:txBody>
      </p:sp>
      <p:sp>
        <p:nvSpPr>
          <p:cNvPr id="347" name="Google Shape;347;p12"/>
          <p:cNvSpPr txBox="1"/>
          <p:nvPr/>
        </p:nvSpPr>
        <p:spPr>
          <a:xfrm>
            <a:off x="8937980" y="-38100"/>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Methodology</a:t>
            </a:r>
            <a:endParaRPr sz="1200" dirty="0"/>
          </a:p>
        </p:txBody>
      </p:sp>
      <p:sp>
        <p:nvSpPr>
          <p:cNvPr id="16" name="Google Shape;322;p11">
            <a:extLst>
              <a:ext uri="{FF2B5EF4-FFF2-40B4-BE49-F238E27FC236}">
                <a16:creationId xmlns:a16="http://schemas.microsoft.com/office/drawing/2014/main" id="{98BBF108-85C4-4C5E-B1CD-E874774AFA0E}"/>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11" name="Rectangle 10">
            <a:extLst>
              <a:ext uri="{FF2B5EF4-FFF2-40B4-BE49-F238E27FC236}">
                <a16:creationId xmlns:a16="http://schemas.microsoft.com/office/drawing/2014/main" id="{1F71DF8D-D8A8-4305-8E58-FB3C80D54EEF}"/>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9237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47">
                                            <p:txEl>
                                              <p:pRg st="0" end="0"/>
                                            </p:txEl>
                                          </p:spTgt>
                                        </p:tgtEl>
                                        <p:attrNameLst>
                                          <p:attrName>style.visibility</p:attrName>
                                        </p:attrNameLst>
                                      </p:cBhvr>
                                      <p:to>
                                        <p:strVal val="visible"/>
                                      </p:to>
                                    </p:set>
                                    <p:animEffect transition="in" filter="barn(inVertical)">
                                      <p:cBhvr>
                                        <p:cTn id="7" dur="500"/>
                                        <p:tgtEl>
                                          <p:spTgt spid="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pic>
        <p:nvPicPr>
          <p:cNvPr id="1857" name="Google Shape;1857;p65"/>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58" name="Google Shape;1858;p6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59" name="Google Shape;1859;p65"/>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1860" name="Google Shape;1860;p65"/>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pic>
        <p:nvPicPr>
          <p:cNvPr id="1862" name="Google Shape;1862;p65"/>
          <p:cNvPicPr preferRelativeResize="0"/>
          <p:nvPr/>
        </p:nvPicPr>
        <p:blipFill rotWithShape="1">
          <a:blip r:embed="rId4">
            <a:alphaModFix amt="18000"/>
          </a:blip>
          <a:srcRect/>
          <a:stretch/>
        </p:blipFill>
        <p:spPr>
          <a:xfrm rot="10800000" flipH="1">
            <a:off x="8521110" y="3153222"/>
            <a:ext cx="3704777" cy="3267899"/>
          </a:xfrm>
          <a:prstGeom prst="rect">
            <a:avLst/>
          </a:prstGeom>
          <a:noFill/>
          <a:ln>
            <a:noFill/>
          </a:ln>
        </p:spPr>
      </p:pic>
      <p:sp>
        <p:nvSpPr>
          <p:cNvPr id="1864" name="Google Shape;1864;p65"/>
          <p:cNvSpPr/>
          <p:nvPr/>
        </p:nvSpPr>
        <p:spPr>
          <a:xfrm>
            <a:off x="6476396" y="1360683"/>
            <a:ext cx="3462651" cy="2522329"/>
          </a:xfrm>
          <a:custGeom>
            <a:avLst/>
            <a:gdLst/>
            <a:ahLst/>
            <a:cxnLst/>
            <a:rect l="l" t="t" r="r" b="b"/>
            <a:pathLst>
              <a:path w="1907337" h="1389379" extrusionOk="0">
                <a:moveTo>
                  <a:pt x="1782877" y="1389379"/>
                </a:moveTo>
                <a:lnTo>
                  <a:pt x="124460" y="1389379"/>
                </a:lnTo>
                <a:cubicBezTo>
                  <a:pt x="55880" y="1389379"/>
                  <a:pt x="0" y="1333499"/>
                  <a:pt x="0" y="1264919"/>
                </a:cubicBezTo>
                <a:lnTo>
                  <a:pt x="0" y="124460"/>
                </a:lnTo>
                <a:cubicBezTo>
                  <a:pt x="0" y="55880"/>
                  <a:pt x="55880" y="0"/>
                  <a:pt x="124460" y="0"/>
                </a:cubicBezTo>
                <a:lnTo>
                  <a:pt x="1782877" y="0"/>
                </a:lnTo>
                <a:cubicBezTo>
                  <a:pt x="1851458" y="0"/>
                  <a:pt x="1907337" y="55880"/>
                  <a:pt x="1907337" y="124460"/>
                </a:cubicBezTo>
                <a:lnTo>
                  <a:pt x="1907337" y="1264919"/>
                </a:lnTo>
                <a:cubicBezTo>
                  <a:pt x="1907337" y="1333499"/>
                  <a:pt x="1851458" y="1389379"/>
                  <a:pt x="1782877" y="1389379"/>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1865" name="Google Shape;1865;p65"/>
          <p:cNvSpPr/>
          <p:nvPr/>
        </p:nvSpPr>
        <p:spPr>
          <a:xfrm>
            <a:off x="1881175" y="1251228"/>
            <a:ext cx="3906807" cy="4920972"/>
          </a:xfrm>
          <a:custGeom>
            <a:avLst/>
            <a:gdLst/>
            <a:ahLst/>
            <a:cxnLst/>
            <a:rect l="l" t="t" r="r" b="b"/>
            <a:pathLst>
              <a:path w="1883204" h="2372064" extrusionOk="0">
                <a:moveTo>
                  <a:pt x="1758744" y="2372064"/>
                </a:moveTo>
                <a:lnTo>
                  <a:pt x="124460" y="2372064"/>
                </a:lnTo>
                <a:cubicBezTo>
                  <a:pt x="55880" y="2372064"/>
                  <a:pt x="0" y="2316184"/>
                  <a:pt x="0" y="2247604"/>
                </a:cubicBezTo>
                <a:lnTo>
                  <a:pt x="0" y="124460"/>
                </a:lnTo>
                <a:cubicBezTo>
                  <a:pt x="0" y="55880"/>
                  <a:pt x="55880" y="0"/>
                  <a:pt x="124460" y="0"/>
                </a:cubicBezTo>
                <a:lnTo>
                  <a:pt x="1758744" y="0"/>
                </a:lnTo>
                <a:cubicBezTo>
                  <a:pt x="1827324" y="0"/>
                  <a:pt x="1883204" y="55880"/>
                  <a:pt x="1883204" y="124460"/>
                </a:cubicBezTo>
                <a:lnTo>
                  <a:pt x="1883204" y="2247604"/>
                </a:lnTo>
                <a:cubicBezTo>
                  <a:pt x="1883204" y="2316184"/>
                  <a:pt x="1827324" y="2372064"/>
                  <a:pt x="1758744"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cxnSp>
        <p:nvCxnSpPr>
          <p:cNvPr id="1866" name="Google Shape;1866;p65"/>
          <p:cNvCxnSpPr/>
          <p:nvPr/>
        </p:nvCxnSpPr>
        <p:spPr>
          <a:xfrm>
            <a:off x="7133778" y="2201627"/>
            <a:ext cx="2560617" cy="0"/>
          </a:xfrm>
          <a:prstGeom prst="straightConnector1">
            <a:avLst/>
          </a:prstGeom>
          <a:noFill/>
          <a:ln w="57150" cap="rnd" cmpd="sng">
            <a:solidFill>
              <a:srgbClr val="B3B3B3"/>
            </a:solidFill>
            <a:prstDash val="solid"/>
            <a:round/>
            <a:headEnd type="none" w="sm" len="sm"/>
            <a:tailEnd type="none" w="sm" len="sm"/>
          </a:ln>
        </p:spPr>
      </p:cxnSp>
      <p:cxnSp>
        <p:nvCxnSpPr>
          <p:cNvPr id="1867" name="Google Shape;1867;p65"/>
          <p:cNvCxnSpPr/>
          <p:nvPr/>
        </p:nvCxnSpPr>
        <p:spPr>
          <a:xfrm>
            <a:off x="2262615" y="1883688"/>
            <a:ext cx="2560617" cy="0"/>
          </a:xfrm>
          <a:prstGeom prst="straightConnector1">
            <a:avLst/>
          </a:prstGeom>
          <a:noFill/>
          <a:ln w="57150" cap="rnd" cmpd="sng">
            <a:solidFill>
              <a:srgbClr val="192954"/>
            </a:solidFill>
            <a:prstDash val="solid"/>
            <a:round/>
            <a:headEnd type="none" w="sm" len="sm"/>
            <a:tailEnd type="none" w="sm" len="sm"/>
          </a:ln>
        </p:spPr>
      </p:cxnSp>
      <p:sp>
        <p:nvSpPr>
          <p:cNvPr id="1868" name="Google Shape;1868;p65"/>
          <p:cNvSpPr/>
          <p:nvPr/>
        </p:nvSpPr>
        <p:spPr>
          <a:xfrm>
            <a:off x="6170480" y="1107438"/>
            <a:ext cx="688414" cy="688411"/>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5">
              <a:alphaModFix/>
            </a:blip>
            <a:stretch>
              <a:fillRect l="-2428" t="-5319" r="-2503" b="-8736"/>
            </a:stretch>
          </a:blipFill>
          <a:ln>
            <a:noFill/>
          </a:ln>
        </p:spPr>
        <p:txBody>
          <a:bodyPr spcFirstLastPara="1" wrap="square" lIns="60950" tIns="60950" rIns="60950" bIns="60950" anchor="ctr" anchorCtr="0">
            <a:noAutofit/>
          </a:bodyPr>
          <a:lstStyle/>
          <a:p>
            <a:endParaRPr sz="1200"/>
          </a:p>
        </p:txBody>
      </p:sp>
      <p:pic>
        <p:nvPicPr>
          <p:cNvPr id="1869" name="Google Shape;1869;p65"/>
          <p:cNvPicPr preferRelativeResize="0"/>
          <p:nvPr/>
        </p:nvPicPr>
        <p:blipFill rotWithShape="1">
          <a:blip r:embed="rId6">
            <a:alphaModFix/>
          </a:blip>
          <a:srcRect/>
          <a:stretch/>
        </p:blipFill>
        <p:spPr>
          <a:xfrm>
            <a:off x="1681059" y="863634"/>
            <a:ext cx="696004" cy="688411"/>
          </a:xfrm>
          <a:prstGeom prst="rect">
            <a:avLst/>
          </a:prstGeom>
          <a:noFill/>
          <a:ln>
            <a:noFill/>
          </a:ln>
        </p:spPr>
      </p:pic>
      <p:pic>
        <p:nvPicPr>
          <p:cNvPr id="1870" name="Google Shape;1870;p65"/>
          <p:cNvPicPr preferRelativeResize="0"/>
          <p:nvPr/>
        </p:nvPicPr>
        <p:blipFill rotWithShape="1">
          <a:blip r:embed="rId4">
            <a:alphaModFix amt="18000"/>
          </a:blip>
          <a:srcRect/>
          <a:stretch/>
        </p:blipFill>
        <p:spPr>
          <a:xfrm rot="10800000" flipH="1">
            <a:off x="8471047" y="3205896"/>
            <a:ext cx="3704777" cy="3634893"/>
          </a:xfrm>
          <a:prstGeom prst="rect">
            <a:avLst/>
          </a:prstGeom>
          <a:noFill/>
          <a:ln>
            <a:noFill/>
          </a:ln>
        </p:spPr>
      </p:pic>
      <p:pic>
        <p:nvPicPr>
          <p:cNvPr id="1871" name="Google Shape;1871;p65"/>
          <p:cNvPicPr preferRelativeResize="0"/>
          <p:nvPr/>
        </p:nvPicPr>
        <p:blipFill rotWithShape="1">
          <a:blip r:embed="rId7">
            <a:alphaModFix/>
          </a:blip>
          <a:srcRect l="21778" t="10668" r="21778" b="10689"/>
          <a:stretch/>
        </p:blipFill>
        <p:spPr>
          <a:xfrm>
            <a:off x="8968370" y="1251228"/>
            <a:ext cx="3939458" cy="4613901"/>
          </a:xfrm>
          <a:prstGeom prst="rect">
            <a:avLst/>
          </a:prstGeom>
          <a:noFill/>
          <a:ln>
            <a:noFill/>
          </a:ln>
        </p:spPr>
      </p:pic>
      <p:sp>
        <p:nvSpPr>
          <p:cNvPr id="1872" name="Google Shape;1872;p65"/>
          <p:cNvSpPr/>
          <p:nvPr/>
        </p:nvSpPr>
        <p:spPr>
          <a:xfrm>
            <a:off x="1627095" y="915948"/>
            <a:ext cx="670563" cy="67056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8">
              <a:alphaModFix/>
            </a:blip>
            <a:stretch>
              <a:fillRect/>
            </a:stretch>
          </a:blipFill>
          <a:ln>
            <a:noFill/>
          </a:ln>
        </p:spPr>
        <p:txBody>
          <a:bodyPr spcFirstLastPara="1" wrap="square" lIns="60950" tIns="60950" rIns="60950" bIns="60950" anchor="ctr" anchorCtr="0">
            <a:noAutofit/>
          </a:bodyPr>
          <a:lstStyle/>
          <a:p>
            <a:endParaRPr sz="1200"/>
          </a:p>
        </p:txBody>
      </p:sp>
      <p:pic>
        <p:nvPicPr>
          <p:cNvPr id="1875" name="Google Shape;1875;p65"/>
          <p:cNvPicPr preferRelativeResize="0"/>
          <p:nvPr/>
        </p:nvPicPr>
        <p:blipFill rotWithShape="1">
          <a:blip r:embed="rId9">
            <a:alphaModFix/>
          </a:blip>
          <a:srcRect/>
          <a:stretch/>
        </p:blipFill>
        <p:spPr>
          <a:xfrm>
            <a:off x="9857661" y="3429000"/>
            <a:ext cx="1031677" cy="729428"/>
          </a:xfrm>
          <a:prstGeom prst="rect">
            <a:avLst/>
          </a:prstGeom>
          <a:noFill/>
          <a:ln>
            <a:noFill/>
          </a:ln>
        </p:spPr>
      </p:pic>
      <p:pic>
        <p:nvPicPr>
          <p:cNvPr id="1876" name="Google Shape;1876;p65"/>
          <p:cNvPicPr preferRelativeResize="0"/>
          <p:nvPr/>
        </p:nvPicPr>
        <p:blipFill rotWithShape="1">
          <a:blip r:embed="rId10">
            <a:alphaModFix/>
          </a:blip>
          <a:srcRect/>
          <a:stretch/>
        </p:blipFill>
        <p:spPr>
          <a:xfrm>
            <a:off x="7769323" y="4924107"/>
            <a:ext cx="1503573" cy="937087"/>
          </a:xfrm>
          <a:prstGeom prst="rect">
            <a:avLst/>
          </a:prstGeom>
          <a:noFill/>
          <a:ln>
            <a:noFill/>
          </a:ln>
        </p:spPr>
      </p:pic>
      <p:pic>
        <p:nvPicPr>
          <p:cNvPr id="1877" name="Google Shape;1877;p65"/>
          <p:cNvPicPr preferRelativeResize="0"/>
          <p:nvPr/>
        </p:nvPicPr>
        <p:blipFill rotWithShape="1">
          <a:blip r:embed="rId11">
            <a:alphaModFix/>
          </a:blip>
          <a:srcRect/>
          <a:stretch/>
        </p:blipFill>
        <p:spPr>
          <a:xfrm>
            <a:off x="7178222" y="5699155"/>
            <a:ext cx="1790149" cy="487087"/>
          </a:xfrm>
          <a:prstGeom prst="rect">
            <a:avLst/>
          </a:prstGeom>
          <a:noFill/>
          <a:ln>
            <a:noFill/>
          </a:ln>
        </p:spPr>
      </p:pic>
      <p:sp>
        <p:nvSpPr>
          <p:cNvPr id="1879" name="Google Shape;1879;p65"/>
          <p:cNvSpPr txBox="1"/>
          <p:nvPr/>
        </p:nvSpPr>
        <p:spPr>
          <a:xfrm>
            <a:off x="2511980" y="1851938"/>
            <a:ext cx="4002707" cy="3761030"/>
          </a:xfrm>
          <a:prstGeom prst="rect">
            <a:avLst/>
          </a:prstGeom>
          <a:noFill/>
          <a:ln>
            <a:noFill/>
          </a:ln>
        </p:spPr>
        <p:txBody>
          <a:bodyPr spcFirstLastPara="1" wrap="square" lIns="0" tIns="0" rIns="0" bIns="0" anchor="t" anchorCtr="0">
            <a:spAutoFit/>
          </a:bodyPr>
          <a:lstStyle/>
          <a:p>
            <a:pPr>
              <a:lnSpc>
                <a:spcPct val="167222"/>
              </a:lnSpc>
            </a:pPr>
            <a:endParaRPr sz="1200" dirty="0">
              <a:solidFill>
                <a:schemeClr val="dk1"/>
              </a:solidFill>
              <a:latin typeface="Calibri"/>
              <a:ea typeface="Calibri"/>
              <a:cs typeface="Calibri"/>
              <a:sym typeface="Calibri"/>
            </a:endParaRPr>
          </a:p>
          <a:p>
            <a:pPr marL="406926" lvl="1" indent="-203463">
              <a:lnSpc>
                <a:spcPct val="139971"/>
              </a:lnSpc>
              <a:buClr>
                <a:srgbClr val="FFFFFF"/>
              </a:buClr>
              <a:buSzPts val="2827"/>
              <a:buFont typeface="Arial"/>
              <a:buChar char="•"/>
            </a:pPr>
            <a:r>
              <a:rPr lang="en-US" b="1" dirty="0">
                <a:solidFill>
                  <a:schemeClr val="bg1"/>
                </a:solidFill>
              </a:rPr>
              <a:t>Python</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Pandas</a:t>
            </a:r>
            <a:endParaRPr sz="1200" dirty="0"/>
          </a:p>
          <a:p>
            <a:pPr marL="406926" lvl="1" indent="-203463">
              <a:lnSpc>
                <a:spcPct val="139971"/>
              </a:lnSpc>
              <a:buClr>
                <a:srgbClr val="FFFFFF"/>
              </a:buClr>
              <a:buSzPts val="2827"/>
              <a:buFont typeface="Arial"/>
              <a:buChar char="•"/>
            </a:pPr>
            <a:r>
              <a:rPr lang="en-US" dirty="0">
                <a:solidFill>
                  <a:schemeClr val="bg1"/>
                </a:solidFill>
              </a:rPr>
              <a:t>TensorFlow</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React</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Node.js</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React Native </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Flask</a:t>
            </a:r>
            <a:endParaRPr sz="1200" dirty="0"/>
          </a:p>
          <a:p>
            <a:pPr marL="406926" lvl="1" indent="-203463">
              <a:lnSpc>
                <a:spcPct val="139971"/>
              </a:lnSpc>
              <a:buClr>
                <a:srgbClr val="FFFFFF"/>
              </a:buClr>
              <a:buSzPts val="2827"/>
              <a:buFont typeface="Arial"/>
              <a:buChar char="•"/>
            </a:pPr>
            <a:r>
              <a:rPr lang="en-US" dirty="0">
                <a:solidFill>
                  <a:schemeClr val="bg1"/>
                </a:solidFill>
              </a:rPr>
              <a:t>Seaborn</a:t>
            </a:r>
            <a:endParaRPr sz="1200" dirty="0">
              <a:solidFill>
                <a:schemeClr val="bg1"/>
              </a:solidFill>
            </a:endParaRPr>
          </a:p>
          <a:p>
            <a:pPr marL="203463" lvl="1">
              <a:lnSpc>
                <a:spcPct val="139971"/>
              </a:lnSpc>
              <a:buClr>
                <a:srgbClr val="FFFFFF"/>
              </a:buClr>
              <a:buSzPts val="2827"/>
            </a:pPr>
            <a:endParaRPr sz="1200" dirty="0"/>
          </a:p>
        </p:txBody>
      </p:sp>
      <p:sp>
        <p:nvSpPr>
          <p:cNvPr id="1881" name="Google Shape;1881;p65"/>
          <p:cNvSpPr txBox="1"/>
          <p:nvPr/>
        </p:nvSpPr>
        <p:spPr>
          <a:xfrm>
            <a:off x="7305303" y="1575858"/>
            <a:ext cx="1535985" cy="383695"/>
          </a:xfrm>
          <a:prstGeom prst="rect">
            <a:avLst/>
          </a:prstGeom>
          <a:noFill/>
          <a:ln>
            <a:noFill/>
          </a:ln>
        </p:spPr>
        <p:txBody>
          <a:bodyPr spcFirstLastPara="1" wrap="square" lIns="0" tIns="0" rIns="0" bIns="0" anchor="t" anchorCtr="0">
            <a:spAutoFit/>
          </a:bodyPr>
          <a:lstStyle/>
          <a:p>
            <a:pPr algn="ctr">
              <a:lnSpc>
                <a:spcPct val="139985"/>
              </a:lnSpc>
            </a:pPr>
            <a:r>
              <a:rPr lang="en-US" sz="1781" b="1" dirty="0">
                <a:solidFill>
                  <a:srgbClr val="B3B3B3"/>
                </a:solidFill>
                <a:latin typeface="Open Sans"/>
                <a:ea typeface="Open Sans"/>
                <a:cs typeface="Open Sans"/>
                <a:sym typeface="Open Sans"/>
              </a:rPr>
              <a:t>Architectures</a:t>
            </a:r>
            <a:endParaRPr sz="1200" dirty="0"/>
          </a:p>
        </p:txBody>
      </p:sp>
      <p:sp>
        <p:nvSpPr>
          <p:cNvPr id="1882" name="Google Shape;1882;p65"/>
          <p:cNvSpPr txBox="1"/>
          <p:nvPr/>
        </p:nvSpPr>
        <p:spPr>
          <a:xfrm>
            <a:off x="4947777" y="358983"/>
            <a:ext cx="7078891" cy="546753"/>
          </a:xfrm>
          <a:prstGeom prst="rect">
            <a:avLst/>
          </a:prstGeom>
          <a:noFill/>
          <a:ln>
            <a:noFill/>
          </a:ln>
        </p:spPr>
        <p:txBody>
          <a:bodyPr spcFirstLastPara="1" wrap="square" lIns="0" tIns="0" rIns="0" bIns="0" anchor="t" anchorCtr="0">
            <a:spAutoFit/>
          </a:bodyPr>
          <a:lstStyle/>
          <a:p>
            <a:pPr algn="r">
              <a:lnSpc>
                <a:spcPct val="129982"/>
              </a:lnSpc>
            </a:pPr>
            <a:r>
              <a:rPr lang="en-US" sz="2733" dirty="0">
                <a:solidFill>
                  <a:srgbClr val="242424"/>
                </a:solidFill>
                <a:latin typeface="Arial"/>
                <a:ea typeface="Arial"/>
                <a:cs typeface="Arial"/>
                <a:sym typeface="Arial"/>
              </a:rPr>
              <a:t>Technologies  and Architectures Used</a:t>
            </a:r>
            <a:endParaRPr sz="1200" dirty="0"/>
          </a:p>
        </p:txBody>
      </p:sp>
      <p:sp>
        <p:nvSpPr>
          <p:cNvPr id="1883" name="Google Shape;1883;p65"/>
          <p:cNvSpPr txBox="1"/>
          <p:nvPr/>
        </p:nvSpPr>
        <p:spPr>
          <a:xfrm>
            <a:off x="6701801" y="2102626"/>
            <a:ext cx="2978219" cy="1005212"/>
          </a:xfrm>
          <a:prstGeom prst="rect">
            <a:avLst/>
          </a:prstGeom>
          <a:noFill/>
          <a:ln>
            <a:noFill/>
          </a:ln>
        </p:spPr>
        <p:txBody>
          <a:bodyPr spcFirstLastPara="1" wrap="square" lIns="0" tIns="0" rIns="0" bIns="0" anchor="t" anchorCtr="0">
            <a:spAutoFit/>
          </a:bodyPr>
          <a:lstStyle/>
          <a:p>
            <a:pPr>
              <a:lnSpc>
                <a:spcPct val="140016"/>
              </a:lnSpc>
            </a:pPr>
            <a:endParaRPr sz="1666" dirty="0">
              <a:solidFill>
                <a:srgbClr val="FFFFFF"/>
              </a:solidFill>
              <a:latin typeface="Open Sans"/>
              <a:ea typeface="Open Sans"/>
              <a:cs typeface="Open Sans"/>
              <a:sym typeface="Open Sans"/>
            </a:endParaRPr>
          </a:p>
          <a:p>
            <a:pPr marL="359851" lvl="1" indent="-179926">
              <a:lnSpc>
                <a:spcPct val="140016"/>
              </a:lnSpc>
              <a:buClr>
                <a:srgbClr val="FFFFFF"/>
              </a:buClr>
              <a:buSzPts val="2499"/>
              <a:buFont typeface="Arial"/>
              <a:buChar char="•"/>
            </a:pPr>
            <a:r>
              <a:rPr lang="en-US" dirty="0">
                <a:solidFill>
                  <a:schemeClr val="bg1"/>
                </a:solidFill>
              </a:rPr>
              <a:t>RNN Variant Called “LSTM”</a:t>
            </a:r>
          </a:p>
          <a:p>
            <a:pPr marL="359851" lvl="1" indent="-179926">
              <a:lnSpc>
                <a:spcPct val="140016"/>
              </a:lnSpc>
              <a:buClr>
                <a:srgbClr val="FFFFFF"/>
              </a:buClr>
              <a:buSzPts val="2499"/>
              <a:buFont typeface="Arial"/>
              <a:buChar char="•"/>
            </a:pPr>
            <a:endParaRPr sz="1200" dirty="0">
              <a:solidFill>
                <a:schemeClr val="bg1"/>
              </a:solidFill>
            </a:endParaRPr>
          </a:p>
        </p:txBody>
      </p:sp>
      <p:sp>
        <p:nvSpPr>
          <p:cNvPr id="1884" name="Google Shape;1884;p65"/>
          <p:cNvSpPr txBox="1"/>
          <p:nvPr/>
        </p:nvSpPr>
        <p:spPr>
          <a:xfrm>
            <a:off x="2377064" y="1413543"/>
            <a:ext cx="3252065" cy="383695"/>
          </a:xfrm>
          <a:prstGeom prst="rect">
            <a:avLst/>
          </a:prstGeom>
          <a:noFill/>
          <a:ln>
            <a:noFill/>
          </a:ln>
        </p:spPr>
        <p:txBody>
          <a:bodyPr spcFirstLastPara="1" wrap="square" lIns="0" tIns="0" rIns="0" bIns="0" anchor="t" anchorCtr="0">
            <a:spAutoFit/>
          </a:bodyPr>
          <a:lstStyle/>
          <a:p>
            <a:pPr algn="ctr">
              <a:lnSpc>
                <a:spcPct val="139985"/>
              </a:lnSpc>
            </a:pPr>
            <a:r>
              <a:rPr lang="en-US" sz="1781" b="1" dirty="0">
                <a:solidFill>
                  <a:srgbClr val="192954"/>
                </a:solidFill>
                <a:latin typeface="Open Sans"/>
                <a:ea typeface="Open Sans"/>
                <a:cs typeface="Open Sans"/>
                <a:sym typeface="Open Sans"/>
              </a:rPr>
              <a:t>Technologies and Libraries</a:t>
            </a:r>
            <a:endParaRPr sz="1200" dirty="0"/>
          </a:p>
        </p:txBody>
      </p:sp>
      <p:pic>
        <p:nvPicPr>
          <p:cNvPr id="31" name="Google Shape;366;p13">
            <a:extLst>
              <a:ext uri="{FF2B5EF4-FFF2-40B4-BE49-F238E27FC236}">
                <a16:creationId xmlns:a16="http://schemas.microsoft.com/office/drawing/2014/main" id="{16C2BBAF-7EA2-4417-B555-1A223B0DE8CC}"/>
              </a:ext>
            </a:extLst>
          </p:cNvPr>
          <p:cNvPicPr preferRelativeResize="0"/>
          <p:nvPr/>
        </p:nvPicPr>
        <p:blipFill rotWithShape="1">
          <a:blip r:embed="rId12">
            <a:alphaModFix/>
          </a:blip>
          <a:srcRect/>
          <a:stretch/>
        </p:blipFill>
        <p:spPr>
          <a:xfrm>
            <a:off x="7981970" y="4042102"/>
            <a:ext cx="941121" cy="1091155"/>
          </a:xfrm>
          <a:prstGeom prst="rect">
            <a:avLst/>
          </a:prstGeom>
          <a:noFill/>
          <a:ln>
            <a:noFill/>
          </a:ln>
        </p:spPr>
      </p:pic>
      <p:pic>
        <p:nvPicPr>
          <p:cNvPr id="32" name="Google Shape;365;p13">
            <a:extLst>
              <a:ext uri="{FF2B5EF4-FFF2-40B4-BE49-F238E27FC236}">
                <a16:creationId xmlns:a16="http://schemas.microsoft.com/office/drawing/2014/main" id="{449CD628-5B4B-4464-919A-CC479D42BA68}"/>
              </a:ext>
            </a:extLst>
          </p:cNvPr>
          <p:cNvPicPr preferRelativeResize="0"/>
          <p:nvPr/>
        </p:nvPicPr>
        <p:blipFill rotWithShape="1">
          <a:blip r:embed="rId13">
            <a:alphaModFix/>
          </a:blip>
          <a:srcRect/>
          <a:stretch/>
        </p:blipFill>
        <p:spPr>
          <a:xfrm>
            <a:off x="8987796" y="4060791"/>
            <a:ext cx="1398817" cy="946533"/>
          </a:xfrm>
          <a:prstGeom prst="rect">
            <a:avLst/>
          </a:prstGeom>
          <a:noFill/>
          <a:ln>
            <a:noFill/>
          </a:ln>
        </p:spPr>
      </p:pic>
      <p:pic>
        <p:nvPicPr>
          <p:cNvPr id="33" name="Google Shape;364;p13">
            <a:extLst>
              <a:ext uri="{FF2B5EF4-FFF2-40B4-BE49-F238E27FC236}">
                <a16:creationId xmlns:a16="http://schemas.microsoft.com/office/drawing/2014/main" id="{D06B03E2-E2C1-4C8B-ADEB-8180EEDC65C5}"/>
              </a:ext>
            </a:extLst>
          </p:cNvPr>
          <p:cNvPicPr preferRelativeResize="0"/>
          <p:nvPr/>
        </p:nvPicPr>
        <p:blipFill rotWithShape="1">
          <a:blip r:embed="rId14">
            <a:alphaModFix/>
          </a:blip>
          <a:srcRect l="15383" r="14240"/>
          <a:stretch/>
        </p:blipFill>
        <p:spPr>
          <a:xfrm>
            <a:off x="9289165" y="5120282"/>
            <a:ext cx="1436424" cy="1020548"/>
          </a:xfrm>
          <a:prstGeom prst="rect">
            <a:avLst/>
          </a:prstGeom>
          <a:noFill/>
          <a:ln>
            <a:noFill/>
          </a:ln>
        </p:spPr>
      </p:pic>
    </p:spTree>
    <p:extLst>
      <p:ext uri="{BB962C8B-B14F-4D97-AF65-F5344CB8AC3E}">
        <p14:creationId xmlns:p14="http://schemas.microsoft.com/office/powerpoint/2010/main" val="2448537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882">
                                            <p:txEl>
                                              <p:pRg st="0" end="0"/>
                                            </p:txEl>
                                          </p:spTgt>
                                        </p:tgtEl>
                                        <p:attrNameLst>
                                          <p:attrName>style.visibility</p:attrName>
                                        </p:attrNameLst>
                                      </p:cBhvr>
                                      <p:to>
                                        <p:strVal val="visible"/>
                                      </p:to>
                                    </p:set>
                                    <p:animEffect transition="in" filter="barn(inVertical)">
                                      <p:cBhvr>
                                        <p:cTn id="7" dur="500"/>
                                        <p:tgtEl>
                                          <p:spTgt spid="188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884">
                                            <p:txEl>
                                              <p:pRg st="0" end="0"/>
                                            </p:txEl>
                                          </p:spTgt>
                                        </p:tgtEl>
                                        <p:attrNameLst>
                                          <p:attrName>style.visibility</p:attrName>
                                        </p:attrNameLst>
                                      </p:cBhvr>
                                      <p:to>
                                        <p:strVal val="visible"/>
                                      </p:to>
                                    </p:set>
                                    <p:anim calcmode="lin" valueType="num">
                                      <p:cBhvr additive="base">
                                        <p:cTn id="12" dur="500" fill="hold"/>
                                        <p:tgtEl>
                                          <p:spTgt spid="1884">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88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867"/>
                                        </p:tgtEl>
                                        <p:attrNameLst>
                                          <p:attrName>style.visibility</p:attrName>
                                        </p:attrNameLst>
                                      </p:cBhvr>
                                      <p:to>
                                        <p:strVal val="visible"/>
                                      </p:to>
                                    </p:set>
                                    <p:anim calcmode="lin" valueType="num">
                                      <p:cBhvr additive="base">
                                        <p:cTn id="18" dur="500" fill="hold"/>
                                        <p:tgtEl>
                                          <p:spTgt spid="1867"/>
                                        </p:tgtEl>
                                        <p:attrNameLst>
                                          <p:attrName>ppt_x</p:attrName>
                                        </p:attrNameLst>
                                      </p:cBhvr>
                                      <p:tavLst>
                                        <p:tav tm="0">
                                          <p:val>
                                            <p:strVal val="#ppt_x"/>
                                          </p:val>
                                        </p:tav>
                                        <p:tav tm="100000">
                                          <p:val>
                                            <p:strVal val="#ppt_x"/>
                                          </p:val>
                                        </p:tav>
                                      </p:tavLst>
                                    </p:anim>
                                    <p:anim calcmode="lin" valueType="num">
                                      <p:cBhvr additive="base">
                                        <p:cTn id="19" dur="500" fill="hold"/>
                                        <p:tgtEl>
                                          <p:spTgt spid="1867"/>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879">
                                            <p:txEl>
                                              <p:pRg st="1" end="1"/>
                                            </p:txEl>
                                          </p:spTgt>
                                        </p:tgtEl>
                                        <p:attrNameLst>
                                          <p:attrName>style.visibility</p:attrName>
                                        </p:attrNameLst>
                                      </p:cBhvr>
                                      <p:to>
                                        <p:strVal val="visible"/>
                                      </p:to>
                                    </p:set>
                                    <p:animEffect transition="in" filter="wipe(down)">
                                      <p:cBhvr>
                                        <p:cTn id="24" dur="500"/>
                                        <p:tgtEl>
                                          <p:spTgt spid="1879">
                                            <p:txEl>
                                              <p:pRg st="1" end="1"/>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1879">
                                            <p:txEl>
                                              <p:pRg st="2" end="2"/>
                                            </p:txEl>
                                          </p:spTgt>
                                        </p:tgtEl>
                                        <p:attrNameLst>
                                          <p:attrName>style.visibility</p:attrName>
                                        </p:attrNameLst>
                                      </p:cBhvr>
                                      <p:to>
                                        <p:strVal val="visible"/>
                                      </p:to>
                                    </p:set>
                                    <p:animEffect transition="in" filter="wipe(down)">
                                      <p:cBhvr>
                                        <p:cTn id="27" dur="500"/>
                                        <p:tgtEl>
                                          <p:spTgt spid="1879">
                                            <p:txEl>
                                              <p:pRg st="2" end="2"/>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1879">
                                            <p:txEl>
                                              <p:pRg st="3" end="3"/>
                                            </p:txEl>
                                          </p:spTgt>
                                        </p:tgtEl>
                                        <p:attrNameLst>
                                          <p:attrName>style.visibility</p:attrName>
                                        </p:attrNameLst>
                                      </p:cBhvr>
                                      <p:to>
                                        <p:strVal val="visible"/>
                                      </p:to>
                                    </p:set>
                                    <p:animEffect transition="in" filter="wipe(down)">
                                      <p:cBhvr>
                                        <p:cTn id="30" dur="500"/>
                                        <p:tgtEl>
                                          <p:spTgt spid="1879">
                                            <p:txEl>
                                              <p:pRg st="3" end="3"/>
                                            </p:txEl>
                                          </p:spTgt>
                                        </p:tgtEl>
                                      </p:cBhvr>
                                    </p:animEffect>
                                  </p:childTnLst>
                                </p:cTn>
                              </p:par>
                              <p:par>
                                <p:cTn id="31" presetID="22" presetClass="entr" presetSubtype="4" fill="hold" nodeType="withEffect">
                                  <p:stCondLst>
                                    <p:cond delay="0"/>
                                  </p:stCondLst>
                                  <p:childTnLst>
                                    <p:set>
                                      <p:cBhvr>
                                        <p:cTn id="32" dur="1" fill="hold">
                                          <p:stCondLst>
                                            <p:cond delay="0"/>
                                          </p:stCondLst>
                                        </p:cTn>
                                        <p:tgtEl>
                                          <p:spTgt spid="1879">
                                            <p:txEl>
                                              <p:pRg st="4" end="4"/>
                                            </p:txEl>
                                          </p:spTgt>
                                        </p:tgtEl>
                                        <p:attrNameLst>
                                          <p:attrName>style.visibility</p:attrName>
                                        </p:attrNameLst>
                                      </p:cBhvr>
                                      <p:to>
                                        <p:strVal val="visible"/>
                                      </p:to>
                                    </p:set>
                                    <p:animEffect transition="in" filter="wipe(down)">
                                      <p:cBhvr>
                                        <p:cTn id="33" dur="500"/>
                                        <p:tgtEl>
                                          <p:spTgt spid="1879">
                                            <p:txEl>
                                              <p:pRg st="4" end="4"/>
                                            </p:txEl>
                                          </p:spTgt>
                                        </p:tgtEl>
                                      </p:cBhvr>
                                    </p:animEffect>
                                  </p:childTnLst>
                                </p:cTn>
                              </p:par>
                              <p:par>
                                <p:cTn id="34" presetID="22" presetClass="entr" presetSubtype="4" fill="hold" nodeType="withEffect">
                                  <p:stCondLst>
                                    <p:cond delay="0"/>
                                  </p:stCondLst>
                                  <p:childTnLst>
                                    <p:set>
                                      <p:cBhvr>
                                        <p:cTn id="35" dur="1" fill="hold">
                                          <p:stCondLst>
                                            <p:cond delay="0"/>
                                          </p:stCondLst>
                                        </p:cTn>
                                        <p:tgtEl>
                                          <p:spTgt spid="1879">
                                            <p:txEl>
                                              <p:pRg st="5" end="5"/>
                                            </p:txEl>
                                          </p:spTgt>
                                        </p:tgtEl>
                                        <p:attrNameLst>
                                          <p:attrName>style.visibility</p:attrName>
                                        </p:attrNameLst>
                                      </p:cBhvr>
                                      <p:to>
                                        <p:strVal val="visible"/>
                                      </p:to>
                                    </p:set>
                                    <p:animEffect transition="in" filter="wipe(down)">
                                      <p:cBhvr>
                                        <p:cTn id="36" dur="500"/>
                                        <p:tgtEl>
                                          <p:spTgt spid="1879">
                                            <p:txEl>
                                              <p:pRg st="5" end="5"/>
                                            </p:txEl>
                                          </p:spTgt>
                                        </p:tgtEl>
                                      </p:cBhvr>
                                    </p:animEffect>
                                  </p:childTnLst>
                                </p:cTn>
                              </p:par>
                              <p:par>
                                <p:cTn id="37" presetID="22" presetClass="entr" presetSubtype="4" fill="hold" nodeType="withEffect">
                                  <p:stCondLst>
                                    <p:cond delay="0"/>
                                  </p:stCondLst>
                                  <p:childTnLst>
                                    <p:set>
                                      <p:cBhvr>
                                        <p:cTn id="38" dur="1" fill="hold">
                                          <p:stCondLst>
                                            <p:cond delay="0"/>
                                          </p:stCondLst>
                                        </p:cTn>
                                        <p:tgtEl>
                                          <p:spTgt spid="1879">
                                            <p:txEl>
                                              <p:pRg st="6" end="6"/>
                                            </p:txEl>
                                          </p:spTgt>
                                        </p:tgtEl>
                                        <p:attrNameLst>
                                          <p:attrName>style.visibility</p:attrName>
                                        </p:attrNameLst>
                                      </p:cBhvr>
                                      <p:to>
                                        <p:strVal val="visible"/>
                                      </p:to>
                                    </p:set>
                                    <p:animEffect transition="in" filter="wipe(down)">
                                      <p:cBhvr>
                                        <p:cTn id="39" dur="500"/>
                                        <p:tgtEl>
                                          <p:spTgt spid="1879">
                                            <p:txEl>
                                              <p:pRg st="6" end="6"/>
                                            </p:txEl>
                                          </p:spTgt>
                                        </p:tgtEl>
                                      </p:cBhvr>
                                    </p:animEffect>
                                  </p:childTnLst>
                                </p:cTn>
                              </p:par>
                              <p:par>
                                <p:cTn id="40" presetID="22" presetClass="entr" presetSubtype="4" fill="hold" nodeType="withEffect">
                                  <p:stCondLst>
                                    <p:cond delay="0"/>
                                  </p:stCondLst>
                                  <p:childTnLst>
                                    <p:set>
                                      <p:cBhvr>
                                        <p:cTn id="41" dur="1" fill="hold">
                                          <p:stCondLst>
                                            <p:cond delay="0"/>
                                          </p:stCondLst>
                                        </p:cTn>
                                        <p:tgtEl>
                                          <p:spTgt spid="1879">
                                            <p:txEl>
                                              <p:pRg st="7" end="7"/>
                                            </p:txEl>
                                          </p:spTgt>
                                        </p:tgtEl>
                                        <p:attrNameLst>
                                          <p:attrName>style.visibility</p:attrName>
                                        </p:attrNameLst>
                                      </p:cBhvr>
                                      <p:to>
                                        <p:strVal val="visible"/>
                                      </p:to>
                                    </p:set>
                                    <p:animEffect transition="in" filter="wipe(down)">
                                      <p:cBhvr>
                                        <p:cTn id="42" dur="500"/>
                                        <p:tgtEl>
                                          <p:spTgt spid="1879">
                                            <p:txEl>
                                              <p:pRg st="7" end="7"/>
                                            </p:txEl>
                                          </p:spTgt>
                                        </p:tgtEl>
                                      </p:cBhvr>
                                    </p:animEffect>
                                  </p:childTnLst>
                                </p:cTn>
                              </p:par>
                              <p:par>
                                <p:cTn id="43" presetID="22" presetClass="entr" presetSubtype="4" fill="hold" nodeType="withEffect">
                                  <p:stCondLst>
                                    <p:cond delay="0"/>
                                  </p:stCondLst>
                                  <p:childTnLst>
                                    <p:set>
                                      <p:cBhvr>
                                        <p:cTn id="44" dur="1" fill="hold">
                                          <p:stCondLst>
                                            <p:cond delay="0"/>
                                          </p:stCondLst>
                                        </p:cTn>
                                        <p:tgtEl>
                                          <p:spTgt spid="1879">
                                            <p:txEl>
                                              <p:pRg st="8" end="8"/>
                                            </p:txEl>
                                          </p:spTgt>
                                        </p:tgtEl>
                                        <p:attrNameLst>
                                          <p:attrName>style.visibility</p:attrName>
                                        </p:attrNameLst>
                                      </p:cBhvr>
                                      <p:to>
                                        <p:strVal val="visible"/>
                                      </p:to>
                                    </p:set>
                                    <p:animEffect transition="in" filter="wipe(down)">
                                      <p:cBhvr>
                                        <p:cTn id="45" dur="500"/>
                                        <p:tgtEl>
                                          <p:spTgt spid="1879">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1881">
                                            <p:txEl>
                                              <p:pRg st="0" end="0"/>
                                            </p:txEl>
                                          </p:spTgt>
                                        </p:tgtEl>
                                        <p:attrNameLst>
                                          <p:attrName>style.visibility</p:attrName>
                                        </p:attrNameLst>
                                      </p:cBhvr>
                                      <p:to>
                                        <p:strVal val="visible"/>
                                      </p:to>
                                    </p:set>
                                    <p:anim calcmode="lin" valueType="num">
                                      <p:cBhvr additive="base">
                                        <p:cTn id="50" dur="500" fill="hold"/>
                                        <p:tgtEl>
                                          <p:spTgt spid="1881">
                                            <p:txEl>
                                              <p:pRg st="0" end="0"/>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188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1866"/>
                                        </p:tgtEl>
                                        <p:attrNameLst>
                                          <p:attrName>style.visibility</p:attrName>
                                        </p:attrNameLst>
                                      </p:cBhvr>
                                      <p:to>
                                        <p:strVal val="visible"/>
                                      </p:to>
                                    </p:set>
                                    <p:anim calcmode="lin" valueType="num">
                                      <p:cBhvr additive="base">
                                        <p:cTn id="56" dur="500" fill="hold"/>
                                        <p:tgtEl>
                                          <p:spTgt spid="1866"/>
                                        </p:tgtEl>
                                        <p:attrNameLst>
                                          <p:attrName>ppt_x</p:attrName>
                                        </p:attrNameLst>
                                      </p:cBhvr>
                                      <p:tavLst>
                                        <p:tav tm="0">
                                          <p:val>
                                            <p:strVal val="#ppt_x"/>
                                          </p:val>
                                        </p:tav>
                                        <p:tav tm="100000">
                                          <p:val>
                                            <p:strVal val="#ppt_x"/>
                                          </p:val>
                                        </p:tav>
                                      </p:tavLst>
                                    </p:anim>
                                    <p:anim calcmode="lin" valueType="num">
                                      <p:cBhvr additive="base">
                                        <p:cTn id="57" dur="500" fill="hold"/>
                                        <p:tgtEl>
                                          <p:spTgt spid="1866"/>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nodeType="clickEffect">
                                  <p:stCondLst>
                                    <p:cond delay="0"/>
                                  </p:stCondLst>
                                  <p:childTnLst>
                                    <p:set>
                                      <p:cBhvr>
                                        <p:cTn id="61" dur="1" fill="hold">
                                          <p:stCondLst>
                                            <p:cond delay="0"/>
                                          </p:stCondLst>
                                        </p:cTn>
                                        <p:tgtEl>
                                          <p:spTgt spid="1883">
                                            <p:txEl>
                                              <p:pRg st="1" end="1"/>
                                            </p:txEl>
                                          </p:spTgt>
                                        </p:tgtEl>
                                        <p:attrNameLst>
                                          <p:attrName>style.visibility</p:attrName>
                                        </p:attrNameLst>
                                      </p:cBhvr>
                                      <p:to>
                                        <p:strVal val="visible"/>
                                      </p:to>
                                    </p:set>
                                    <p:animEffect transition="in" filter="wipe(down)">
                                      <p:cBhvr>
                                        <p:cTn id="62" dur="500"/>
                                        <p:tgtEl>
                                          <p:spTgt spid="188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pic>
        <p:nvPicPr>
          <p:cNvPr id="383" name="Google Shape;383;p14"/>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84" name="Google Shape;384;p14"/>
          <p:cNvPicPr preferRelativeResize="0"/>
          <p:nvPr/>
        </p:nvPicPr>
        <p:blipFill rotWithShape="1">
          <a:blip r:embed="rId4">
            <a:alphaModFix amt="18000"/>
          </a:blip>
          <a:srcRect/>
          <a:stretch/>
        </p:blipFill>
        <p:spPr>
          <a:xfrm rot="10800000" flipH="1">
            <a:off x="8487223" y="3153223"/>
            <a:ext cx="3704777" cy="3704777"/>
          </a:xfrm>
          <a:prstGeom prst="rect">
            <a:avLst/>
          </a:prstGeom>
          <a:noFill/>
          <a:ln>
            <a:noFill/>
          </a:ln>
        </p:spPr>
      </p:pic>
      <p:sp>
        <p:nvSpPr>
          <p:cNvPr id="387" name="Google Shape;387;p14"/>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389" name="Google Shape;389;p14"/>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390" name="Google Shape;390;p14"/>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6//18/03/2024</a:t>
            </a:r>
            <a:endParaRPr lang="en-US" sz="1200" dirty="0"/>
          </a:p>
          <a:p>
            <a:pPr algn="ctr">
              <a:lnSpc>
                <a:spcPct val="130014"/>
              </a:lnSpc>
            </a:pPr>
            <a:endParaRPr sz="1200" dirty="0"/>
          </a:p>
        </p:txBody>
      </p:sp>
      <p:sp>
        <p:nvSpPr>
          <p:cNvPr id="394" name="Google Shape;394;p14"/>
          <p:cNvSpPr/>
          <p:nvPr/>
        </p:nvSpPr>
        <p:spPr>
          <a:xfrm>
            <a:off x="507576" y="1775407"/>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99B951"/>
          </a:solidFill>
          <a:ln>
            <a:noFill/>
          </a:ln>
        </p:spPr>
        <p:txBody>
          <a:bodyPr spcFirstLastPara="1" wrap="square" lIns="60950" tIns="60950" rIns="60950" bIns="60950" anchor="ctr" anchorCtr="0">
            <a:noAutofit/>
          </a:bodyPr>
          <a:lstStyle/>
          <a:p>
            <a:endParaRPr sz="1200" dirty="0"/>
          </a:p>
        </p:txBody>
      </p:sp>
      <p:sp>
        <p:nvSpPr>
          <p:cNvPr id="395" name="Google Shape;395;p14"/>
          <p:cNvSpPr/>
          <p:nvPr/>
        </p:nvSpPr>
        <p:spPr>
          <a:xfrm>
            <a:off x="498013" y="2701445"/>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97" name="Google Shape;397;p14"/>
          <p:cNvSpPr/>
          <p:nvPr/>
        </p:nvSpPr>
        <p:spPr>
          <a:xfrm>
            <a:off x="518695" y="4536419"/>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98" name="Google Shape;398;p14"/>
          <p:cNvSpPr/>
          <p:nvPr/>
        </p:nvSpPr>
        <p:spPr>
          <a:xfrm>
            <a:off x="4934681" y="1775407"/>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pic>
        <p:nvPicPr>
          <p:cNvPr id="400" name="Google Shape;400;p14"/>
          <p:cNvPicPr preferRelativeResize="0"/>
          <p:nvPr/>
        </p:nvPicPr>
        <p:blipFill rotWithShape="1">
          <a:blip r:embed="rId5">
            <a:alphaModFix/>
          </a:blip>
          <a:srcRect/>
          <a:stretch/>
        </p:blipFill>
        <p:spPr>
          <a:xfrm>
            <a:off x="654050" y="1914275"/>
            <a:ext cx="516779" cy="516779"/>
          </a:xfrm>
          <a:prstGeom prst="rect">
            <a:avLst/>
          </a:prstGeom>
          <a:noFill/>
          <a:ln>
            <a:noFill/>
          </a:ln>
        </p:spPr>
      </p:pic>
      <p:pic>
        <p:nvPicPr>
          <p:cNvPr id="401" name="Google Shape;401;p14"/>
          <p:cNvPicPr preferRelativeResize="0"/>
          <p:nvPr/>
        </p:nvPicPr>
        <p:blipFill rotWithShape="1">
          <a:blip r:embed="rId6">
            <a:alphaModFix/>
          </a:blip>
          <a:srcRect/>
          <a:stretch/>
        </p:blipFill>
        <p:spPr>
          <a:xfrm>
            <a:off x="615950" y="2828433"/>
            <a:ext cx="516779" cy="516779"/>
          </a:xfrm>
          <a:prstGeom prst="rect">
            <a:avLst/>
          </a:prstGeom>
          <a:noFill/>
          <a:ln>
            <a:noFill/>
          </a:ln>
        </p:spPr>
      </p:pic>
      <p:pic>
        <p:nvPicPr>
          <p:cNvPr id="403" name="Google Shape;403;p14"/>
          <p:cNvPicPr preferRelativeResize="0"/>
          <p:nvPr/>
        </p:nvPicPr>
        <p:blipFill rotWithShape="1">
          <a:blip r:embed="rId7">
            <a:alphaModFix/>
          </a:blip>
          <a:srcRect/>
          <a:stretch/>
        </p:blipFill>
        <p:spPr>
          <a:xfrm rot="-563187">
            <a:off x="668692" y="3801187"/>
            <a:ext cx="464037" cy="464037"/>
          </a:xfrm>
          <a:prstGeom prst="rect">
            <a:avLst/>
          </a:prstGeom>
          <a:noFill/>
          <a:ln>
            <a:noFill/>
          </a:ln>
        </p:spPr>
      </p:pic>
      <p:pic>
        <p:nvPicPr>
          <p:cNvPr id="404" name="Google Shape;404;p14"/>
          <p:cNvPicPr preferRelativeResize="0"/>
          <p:nvPr/>
        </p:nvPicPr>
        <p:blipFill rotWithShape="1">
          <a:blip r:embed="rId7">
            <a:alphaModFix/>
          </a:blip>
          <a:srcRect/>
          <a:stretch/>
        </p:blipFill>
        <p:spPr>
          <a:xfrm rot="-563187">
            <a:off x="633958" y="4668211"/>
            <a:ext cx="464037" cy="464037"/>
          </a:xfrm>
          <a:prstGeom prst="rect">
            <a:avLst/>
          </a:prstGeom>
          <a:noFill/>
          <a:ln>
            <a:noFill/>
          </a:ln>
        </p:spPr>
      </p:pic>
      <p:pic>
        <p:nvPicPr>
          <p:cNvPr id="405" name="Google Shape;405;p14"/>
          <p:cNvPicPr preferRelativeResize="0"/>
          <p:nvPr/>
        </p:nvPicPr>
        <p:blipFill rotWithShape="1">
          <a:blip r:embed="rId7">
            <a:alphaModFix/>
          </a:blip>
          <a:srcRect/>
          <a:stretch/>
        </p:blipFill>
        <p:spPr>
          <a:xfrm rot="-563187">
            <a:off x="5090382" y="1957219"/>
            <a:ext cx="464037" cy="464037"/>
          </a:xfrm>
          <a:prstGeom prst="rect">
            <a:avLst/>
          </a:prstGeom>
          <a:noFill/>
          <a:ln>
            <a:noFill/>
          </a:ln>
        </p:spPr>
      </p:pic>
      <p:sp>
        <p:nvSpPr>
          <p:cNvPr id="408" name="Google Shape;408;p14"/>
          <p:cNvSpPr txBox="1"/>
          <p:nvPr/>
        </p:nvSpPr>
        <p:spPr>
          <a:xfrm>
            <a:off x="6191601" y="-12700"/>
            <a:ext cx="6000399" cy="667170"/>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Methodology</a:t>
            </a:r>
            <a:endParaRPr sz="1200" dirty="0"/>
          </a:p>
        </p:txBody>
      </p:sp>
      <p:sp>
        <p:nvSpPr>
          <p:cNvPr id="409" name="Google Shape;409;p14"/>
          <p:cNvSpPr txBox="1"/>
          <p:nvPr/>
        </p:nvSpPr>
        <p:spPr>
          <a:xfrm>
            <a:off x="1272290" y="2053493"/>
            <a:ext cx="2708566" cy="302712"/>
          </a:xfrm>
          <a:prstGeom prst="rect">
            <a:avLst/>
          </a:prstGeom>
          <a:noFill/>
          <a:ln>
            <a:noFill/>
          </a:ln>
        </p:spPr>
        <p:txBody>
          <a:bodyPr spcFirstLastPara="1" wrap="square" lIns="0" tIns="0" rIns="0" bIns="0" anchor="t" anchorCtr="0">
            <a:spAutoFit/>
          </a:bodyPr>
          <a:lstStyle/>
          <a:p>
            <a:pPr>
              <a:lnSpc>
                <a:spcPct val="139990"/>
              </a:lnSpc>
            </a:pPr>
            <a:r>
              <a:rPr lang="en-US" sz="1405" b="1" dirty="0">
                <a:solidFill>
                  <a:srgbClr val="000000"/>
                </a:solidFill>
                <a:latin typeface="Open Sans"/>
                <a:ea typeface="Open Sans"/>
                <a:cs typeface="Open Sans"/>
                <a:sym typeface="Open Sans"/>
              </a:rPr>
              <a:t>Data collection</a:t>
            </a:r>
            <a:endParaRPr sz="1200" dirty="0"/>
          </a:p>
        </p:txBody>
      </p:sp>
      <p:sp>
        <p:nvSpPr>
          <p:cNvPr id="410" name="Google Shape;410;p14"/>
          <p:cNvSpPr txBox="1"/>
          <p:nvPr/>
        </p:nvSpPr>
        <p:spPr>
          <a:xfrm>
            <a:off x="1246668" y="2948601"/>
            <a:ext cx="2032697" cy="302712"/>
          </a:xfrm>
          <a:prstGeom prst="rect">
            <a:avLst/>
          </a:prstGeom>
          <a:noFill/>
          <a:ln>
            <a:noFill/>
          </a:ln>
        </p:spPr>
        <p:txBody>
          <a:bodyPr spcFirstLastPara="1" wrap="square" lIns="0" tIns="0" rIns="0" bIns="0" anchor="t" anchorCtr="0">
            <a:spAutoFit/>
          </a:bodyPr>
          <a:lstStyle/>
          <a:p>
            <a:pPr>
              <a:lnSpc>
                <a:spcPct val="139990"/>
              </a:lnSpc>
            </a:pPr>
            <a:r>
              <a:rPr lang="en-US" sz="1405" b="1" dirty="0">
                <a:solidFill>
                  <a:srgbClr val="FFFFFF"/>
                </a:solidFill>
                <a:latin typeface="Open Sans"/>
                <a:ea typeface="Open Sans"/>
                <a:cs typeface="Open Sans"/>
                <a:sym typeface="Open Sans"/>
              </a:rPr>
              <a:t>Data pre-processing </a:t>
            </a:r>
            <a:endParaRPr sz="1200" dirty="0"/>
          </a:p>
        </p:txBody>
      </p:sp>
      <p:sp>
        <p:nvSpPr>
          <p:cNvPr id="412" name="Google Shape;412;p14"/>
          <p:cNvSpPr txBox="1"/>
          <p:nvPr/>
        </p:nvSpPr>
        <p:spPr>
          <a:xfrm>
            <a:off x="1246668" y="4482393"/>
            <a:ext cx="3328145" cy="908134"/>
          </a:xfrm>
          <a:prstGeom prst="rect">
            <a:avLst/>
          </a:prstGeom>
          <a:noFill/>
          <a:ln>
            <a:noFill/>
          </a:ln>
        </p:spPr>
        <p:txBody>
          <a:bodyPr spcFirstLastPara="1" wrap="square" lIns="0" tIns="0" rIns="0" bIns="0" anchor="t" anchorCtr="0">
            <a:spAutoFit/>
          </a:bodyPr>
          <a:lstStyle/>
          <a:p>
            <a:pPr>
              <a:lnSpc>
                <a:spcPct val="139990"/>
              </a:lnSpc>
            </a:pPr>
            <a:r>
              <a:rPr lang="en-US" sz="1405" b="1" dirty="0">
                <a:solidFill>
                  <a:srgbClr val="FFFFFF"/>
                </a:solidFill>
                <a:latin typeface="Open Sans"/>
                <a:ea typeface="Open Sans"/>
                <a:cs typeface="Open Sans"/>
                <a:sym typeface="Open Sans"/>
              </a:rPr>
              <a:t>Data augmentation and selected the best technique to retrain models to achieve good fitting</a:t>
            </a:r>
            <a:endParaRPr sz="1200" dirty="0"/>
          </a:p>
        </p:txBody>
      </p:sp>
      <p:sp>
        <p:nvSpPr>
          <p:cNvPr id="413" name="Google Shape;413;p14"/>
          <p:cNvSpPr txBox="1"/>
          <p:nvPr/>
        </p:nvSpPr>
        <p:spPr>
          <a:xfrm>
            <a:off x="5693929" y="1804847"/>
            <a:ext cx="3367837" cy="605422"/>
          </a:xfrm>
          <a:prstGeom prst="rect">
            <a:avLst/>
          </a:prstGeom>
          <a:noFill/>
          <a:ln>
            <a:noFill/>
          </a:ln>
        </p:spPr>
        <p:txBody>
          <a:bodyPr spcFirstLastPara="1" wrap="square" lIns="0" tIns="0" rIns="0" bIns="0" anchor="t" anchorCtr="0">
            <a:spAutoFit/>
          </a:bodyPr>
          <a:lstStyle/>
          <a:p>
            <a:pPr>
              <a:lnSpc>
                <a:spcPct val="139990"/>
              </a:lnSpc>
            </a:pPr>
            <a:r>
              <a:rPr lang="en-US" sz="1405" b="1" dirty="0">
                <a:solidFill>
                  <a:srgbClr val="FFFFFF"/>
                </a:solidFill>
                <a:latin typeface="Open Sans"/>
                <a:ea typeface="Open Sans"/>
                <a:cs typeface="Open Sans"/>
                <a:sym typeface="Open Sans"/>
              </a:rPr>
              <a:t>Tuning hyper-parameters and retrained models to select the best architecture</a:t>
            </a:r>
            <a:endParaRPr sz="1200" dirty="0"/>
          </a:p>
        </p:txBody>
      </p:sp>
      <p:sp>
        <p:nvSpPr>
          <p:cNvPr id="417" name="Google Shape;417;p14"/>
          <p:cNvSpPr txBox="1"/>
          <p:nvPr/>
        </p:nvSpPr>
        <p:spPr>
          <a:xfrm>
            <a:off x="7075778" y="499078"/>
            <a:ext cx="4710780" cy="583173"/>
          </a:xfrm>
          <a:prstGeom prst="rect">
            <a:avLst/>
          </a:prstGeom>
          <a:noFill/>
          <a:ln>
            <a:noFill/>
          </a:ln>
        </p:spPr>
        <p:txBody>
          <a:bodyPr spcFirstLastPara="1" wrap="square" lIns="0" tIns="0" rIns="0" bIns="0" anchor="t" anchorCtr="0">
            <a:spAutoFit/>
          </a:bodyPr>
          <a:lstStyle/>
          <a:p>
            <a:pPr algn="ctr">
              <a:lnSpc>
                <a:spcPct val="130002"/>
              </a:lnSpc>
            </a:pPr>
            <a:r>
              <a:rPr lang="en-US" sz="2915" dirty="0">
                <a:solidFill>
                  <a:srgbClr val="242424"/>
                </a:solidFill>
                <a:latin typeface="Arial"/>
                <a:ea typeface="Arial"/>
                <a:cs typeface="Arial"/>
                <a:sym typeface="Arial"/>
              </a:rPr>
              <a:t>Evidence of Completion </a:t>
            </a:r>
            <a:endParaRPr sz="1200" dirty="0"/>
          </a:p>
        </p:txBody>
      </p:sp>
      <p:pic>
        <p:nvPicPr>
          <p:cNvPr id="3" name="Picture 2">
            <a:extLst>
              <a:ext uri="{FF2B5EF4-FFF2-40B4-BE49-F238E27FC236}">
                <a16:creationId xmlns:a16="http://schemas.microsoft.com/office/drawing/2014/main" id="{7845F208-D64B-458C-A293-CF78FBD55EE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30442" y="1838469"/>
            <a:ext cx="3537637" cy="3648479"/>
          </a:xfrm>
          <a:prstGeom prst="rect">
            <a:avLst/>
          </a:prstGeom>
        </p:spPr>
      </p:pic>
      <p:sp>
        <p:nvSpPr>
          <p:cNvPr id="38" name="Rectangle 37">
            <a:extLst>
              <a:ext uri="{FF2B5EF4-FFF2-40B4-BE49-F238E27FC236}">
                <a16:creationId xmlns:a16="http://schemas.microsoft.com/office/drawing/2014/main" id="{F493670E-5FAC-4969-8C9E-C99F9D1671C8}"/>
              </a:ext>
            </a:extLst>
          </p:cNvPr>
          <p:cNvSpPr/>
          <p:nvPr/>
        </p:nvSpPr>
        <p:spPr>
          <a:xfrm rot="3456865">
            <a:off x="410598" y="-521026"/>
            <a:ext cx="1723384" cy="2611453"/>
          </a:xfrm>
          <a:prstGeom prst="rect">
            <a:avLst/>
          </a:prstGeom>
          <a:blipFill dpi="0" rotWithShape="1">
            <a:blip r:embed="rId9">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7799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08">
                                            <p:txEl>
                                              <p:pRg st="0" end="0"/>
                                            </p:txEl>
                                          </p:spTgt>
                                        </p:tgtEl>
                                        <p:attrNameLst>
                                          <p:attrName>style.visibility</p:attrName>
                                        </p:attrNameLst>
                                      </p:cBhvr>
                                      <p:to>
                                        <p:strVal val="visible"/>
                                      </p:to>
                                    </p:set>
                                    <p:animEffect transition="in" filter="barn(inVertical)">
                                      <p:cBhvr>
                                        <p:cTn id="7" dur="500"/>
                                        <p:tgtEl>
                                          <p:spTgt spid="40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17">
                                            <p:txEl>
                                              <p:pRg st="0" end="0"/>
                                            </p:txEl>
                                          </p:spTgt>
                                        </p:tgtEl>
                                        <p:attrNameLst>
                                          <p:attrName>style.visibility</p:attrName>
                                        </p:attrNameLst>
                                      </p:cBhvr>
                                      <p:to>
                                        <p:strVal val="visible"/>
                                      </p:to>
                                    </p:set>
                                    <p:animEffect transition="in" filter="barn(inVertical)">
                                      <p:cBhvr>
                                        <p:cTn id="12" dur="500"/>
                                        <p:tgtEl>
                                          <p:spTgt spid="41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409">
                                            <p:txEl>
                                              <p:pRg st="0" end="0"/>
                                            </p:txEl>
                                          </p:spTgt>
                                        </p:tgtEl>
                                        <p:attrNameLst>
                                          <p:attrName>style.visibility</p:attrName>
                                        </p:attrNameLst>
                                      </p:cBhvr>
                                      <p:to>
                                        <p:strVal val="visible"/>
                                      </p:to>
                                    </p:set>
                                    <p:animEffect transition="in" filter="wipe(down)">
                                      <p:cBhvr>
                                        <p:cTn id="17" dur="500"/>
                                        <p:tgtEl>
                                          <p:spTgt spid="40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410">
                                            <p:txEl>
                                              <p:pRg st="0" end="0"/>
                                            </p:txEl>
                                          </p:spTgt>
                                        </p:tgtEl>
                                        <p:attrNameLst>
                                          <p:attrName>style.visibility</p:attrName>
                                        </p:attrNameLst>
                                      </p:cBhvr>
                                      <p:to>
                                        <p:strVal val="visible"/>
                                      </p:to>
                                    </p:set>
                                    <p:animEffect transition="in" filter="wipe(down)">
                                      <p:cBhvr>
                                        <p:cTn id="22" dur="500"/>
                                        <p:tgtEl>
                                          <p:spTgt spid="410">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412">
                                            <p:txEl>
                                              <p:pRg st="0" end="0"/>
                                            </p:txEl>
                                          </p:spTgt>
                                        </p:tgtEl>
                                        <p:attrNameLst>
                                          <p:attrName>style.visibility</p:attrName>
                                        </p:attrNameLst>
                                      </p:cBhvr>
                                      <p:to>
                                        <p:strVal val="visible"/>
                                      </p:to>
                                    </p:set>
                                    <p:animEffect transition="in" filter="wipe(down)">
                                      <p:cBhvr>
                                        <p:cTn id="27" dur="500"/>
                                        <p:tgtEl>
                                          <p:spTgt spid="412">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413">
                                            <p:txEl>
                                              <p:pRg st="0" end="0"/>
                                            </p:txEl>
                                          </p:spTgt>
                                        </p:tgtEl>
                                        <p:attrNameLst>
                                          <p:attrName>style.visibility</p:attrName>
                                        </p:attrNameLst>
                                      </p:cBhvr>
                                      <p:to>
                                        <p:strVal val="visible"/>
                                      </p:to>
                                    </p:set>
                                    <p:animEffect transition="in" filter="wipe(down)">
                                      <p:cBhvr>
                                        <p:cTn id="32" dur="500"/>
                                        <p:tgtEl>
                                          <p:spTgt spid="4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2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655" name="Google Shape;655;p2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656" name="Google Shape;656;p2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58" name="Google Shape;658;p21"/>
          <p:cNvSpPr/>
          <p:nvPr/>
        </p:nvSpPr>
        <p:spPr>
          <a:xfrm>
            <a:off x="7548132"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659" name="Google Shape;659;p21"/>
          <p:cNvSpPr/>
          <p:nvPr/>
        </p:nvSpPr>
        <p:spPr>
          <a:xfrm>
            <a:off x="2355999"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660" name="Google Shape;660;p2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661" name="Google Shape;661;p21"/>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663" name="Google Shape;663;p21"/>
          <p:cNvSpPr txBox="1"/>
          <p:nvPr/>
        </p:nvSpPr>
        <p:spPr>
          <a:xfrm>
            <a:off x="2574284" y="1430085"/>
            <a:ext cx="2862199" cy="349648"/>
          </a:xfrm>
          <a:prstGeom prst="rect">
            <a:avLst/>
          </a:prstGeom>
          <a:noFill/>
          <a:ln>
            <a:noFill/>
          </a:ln>
        </p:spPr>
        <p:txBody>
          <a:bodyPr spcFirstLastPara="1" wrap="square" lIns="0" tIns="0" rIns="0" bIns="0" anchor="t" anchorCtr="0">
            <a:spAutoFit/>
          </a:bodyPr>
          <a:lstStyle/>
          <a:p>
            <a:pPr algn="ctr">
              <a:lnSpc>
                <a:spcPct val="140000"/>
              </a:lnSpc>
            </a:pPr>
            <a:r>
              <a:rPr lang="en-US" sz="1623" b="1" u="sng" dirty="0">
                <a:solidFill>
                  <a:srgbClr val="FFFFFF"/>
                </a:solidFill>
                <a:latin typeface="Open Sans"/>
                <a:ea typeface="Open Sans"/>
                <a:cs typeface="Open Sans"/>
                <a:sym typeface="Open Sans"/>
              </a:rPr>
              <a:t>Functional Requirements</a:t>
            </a:r>
            <a:endParaRPr sz="1200" u="sng" dirty="0"/>
          </a:p>
        </p:txBody>
      </p:sp>
      <p:sp>
        <p:nvSpPr>
          <p:cNvPr id="664" name="Google Shape;664;p21"/>
          <p:cNvSpPr txBox="1"/>
          <p:nvPr/>
        </p:nvSpPr>
        <p:spPr>
          <a:xfrm>
            <a:off x="7628805" y="1395888"/>
            <a:ext cx="3121017" cy="357470"/>
          </a:xfrm>
          <a:prstGeom prst="rect">
            <a:avLst/>
          </a:prstGeom>
          <a:noFill/>
          <a:ln>
            <a:noFill/>
          </a:ln>
        </p:spPr>
        <p:txBody>
          <a:bodyPr spcFirstLastPara="1" wrap="square" lIns="0" tIns="0" rIns="0" bIns="0" anchor="t" anchorCtr="0">
            <a:spAutoFit/>
          </a:bodyPr>
          <a:lstStyle/>
          <a:p>
            <a:pPr algn="ctr">
              <a:lnSpc>
                <a:spcPct val="139991"/>
              </a:lnSpc>
            </a:pPr>
            <a:r>
              <a:rPr lang="en-US" sz="1659" b="1" u="sng" dirty="0">
                <a:solidFill>
                  <a:srgbClr val="FFFFFF"/>
                </a:solidFill>
                <a:latin typeface="Open Sans"/>
                <a:ea typeface="Open Sans"/>
                <a:cs typeface="Open Sans"/>
                <a:sym typeface="Open Sans"/>
              </a:rPr>
              <a:t>Non-Functional Requirements</a:t>
            </a:r>
            <a:endParaRPr sz="1200" u="sng" dirty="0"/>
          </a:p>
        </p:txBody>
      </p:sp>
      <p:sp>
        <p:nvSpPr>
          <p:cNvPr id="665" name="Google Shape;665;p21"/>
          <p:cNvSpPr txBox="1"/>
          <p:nvPr/>
        </p:nvSpPr>
        <p:spPr>
          <a:xfrm>
            <a:off x="2636902" y="1898496"/>
            <a:ext cx="3015387" cy="3108030"/>
          </a:xfrm>
          <a:prstGeom prst="rect">
            <a:avLst/>
          </a:prstGeom>
          <a:noFill/>
          <a:ln>
            <a:noFill/>
          </a:ln>
        </p:spPr>
        <p:txBody>
          <a:bodyPr spcFirstLastPara="1" wrap="square" lIns="0" tIns="0" rIns="0" bIns="0" anchor="t" anchorCtr="0">
            <a:spAutoFit/>
          </a:bodyPr>
          <a:lstStyle/>
          <a:p>
            <a:pPr>
              <a:lnSpc>
                <a:spcPct val="197611"/>
              </a:lnSpc>
            </a:pPr>
            <a:r>
              <a:rPr lang="en-US" dirty="0">
                <a:solidFill>
                  <a:schemeClr val="bg1"/>
                </a:solidFill>
              </a:rPr>
              <a:t>• </a:t>
            </a:r>
            <a:r>
              <a:rPr lang="en-US" b="1" dirty="0">
                <a:solidFill>
                  <a:schemeClr val="bg1"/>
                </a:solidFill>
              </a:rPr>
              <a:t>Weather Data Collection</a:t>
            </a:r>
            <a:r>
              <a:rPr lang="en-US" dirty="0">
                <a:solidFill>
                  <a:schemeClr val="bg1"/>
                </a:solidFill>
              </a:rPr>
              <a:t>. </a:t>
            </a:r>
          </a:p>
          <a:p>
            <a:pPr>
              <a:lnSpc>
                <a:spcPct val="197611"/>
              </a:lnSpc>
            </a:pPr>
            <a:r>
              <a:rPr lang="en-US" dirty="0">
                <a:solidFill>
                  <a:schemeClr val="bg1"/>
                </a:solidFill>
              </a:rPr>
              <a:t>• </a:t>
            </a:r>
            <a:r>
              <a:rPr lang="en-US" b="1" dirty="0">
                <a:solidFill>
                  <a:schemeClr val="bg1"/>
                </a:solidFill>
              </a:rPr>
              <a:t>Data Analysis.</a:t>
            </a:r>
          </a:p>
          <a:p>
            <a:pPr>
              <a:lnSpc>
                <a:spcPct val="197611"/>
              </a:lnSpc>
            </a:pPr>
            <a:r>
              <a:rPr lang="en-US" dirty="0">
                <a:solidFill>
                  <a:schemeClr val="bg1"/>
                </a:solidFill>
              </a:rPr>
              <a:t> • </a:t>
            </a:r>
            <a:r>
              <a:rPr lang="en-US" b="1" dirty="0">
                <a:solidFill>
                  <a:schemeClr val="bg1"/>
                </a:solidFill>
              </a:rPr>
              <a:t>Machine Learning Integration</a:t>
            </a:r>
            <a:r>
              <a:rPr lang="en-US" dirty="0">
                <a:solidFill>
                  <a:schemeClr val="bg1"/>
                </a:solidFill>
              </a:rPr>
              <a:t>. </a:t>
            </a:r>
          </a:p>
          <a:p>
            <a:pPr>
              <a:lnSpc>
                <a:spcPct val="197611"/>
              </a:lnSpc>
            </a:pPr>
            <a:r>
              <a:rPr lang="en-US" dirty="0">
                <a:solidFill>
                  <a:schemeClr val="bg1"/>
                </a:solidFill>
              </a:rPr>
              <a:t>• </a:t>
            </a:r>
            <a:r>
              <a:rPr lang="en-US" b="1" dirty="0">
                <a:solidFill>
                  <a:schemeClr val="bg1"/>
                </a:solidFill>
              </a:rPr>
              <a:t>Forecast Generation.</a:t>
            </a:r>
          </a:p>
          <a:p>
            <a:pPr>
              <a:lnSpc>
                <a:spcPct val="197611"/>
              </a:lnSpc>
            </a:pPr>
            <a:endParaRPr sz="1200" dirty="0">
              <a:solidFill>
                <a:schemeClr val="bg1"/>
              </a:solidFill>
            </a:endParaRPr>
          </a:p>
        </p:txBody>
      </p:sp>
      <p:sp>
        <p:nvSpPr>
          <p:cNvPr id="666" name="Google Shape;666;p21"/>
          <p:cNvSpPr txBox="1"/>
          <p:nvPr/>
        </p:nvSpPr>
        <p:spPr>
          <a:xfrm>
            <a:off x="7689054" y="2275202"/>
            <a:ext cx="2945745" cy="1850250"/>
          </a:xfrm>
          <a:prstGeom prst="rect">
            <a:avLst/>
          </a:prstGeom>
          <a:noFill/>
          <a:ln>
            <a:noFill/>
          </a:ln>
        </p:spPr>
        <p:txBody>
          <a:bodyPr spcFirstLastPara="1" wrap="square" lIns="0" tIns="0" rIns="0" bIns="0" anchor="t" anchorCtr="0">
            <a:spAutoFit/>
          </a:bodyPr>
          <a:lstStyle/>
          <a:p>
            <a:pPr marL="309035" lvl="1" indent="-154518">
              <a:lnSpc>
                <a:spcPct val="167055"/>
              </a:lnSpc>
              <a:buClr>
                <a:srgbClr val="FFFFFF"/>
              </a:buClr>
              <a:buSzPts val="2146"/>
              <a:buFont typeface="Arial"/>
              <a:buChar char="•"/>
            </a:pPr>
            <a:r>
              <a:rPr lang="en-US" b="1" dirty="0">
                <a:solidFill>
                  <a:schemeClr val="bg1"/>
                </a:solidFill>
              </a:rPr>
              <a:t>Accuracy and Reliability</a:t>
            </a:r>
          </a:p>
          <a:p>
            <a:pPr marL="309035" lvl="1" indent="-154518">
              <a:lnSpc>
                <a:spcPct val="167055"/>
              </a:lnSpc>
              <a:buClr>
                <a:srgbClr val="FFFFFF"/>
              </a:buClr>
              <a:buSzPts val="2146"/>
              <a:buFont typeface="Arial"/>
              <a:buChar char="•"/>
            </a:pPr>
            <a:r>
              <a:rPr lang="en-US" b="1" dirty="0">
                <a:solidFill>
                  <a:schemeClr val="bg1"/>
                </a:solidFill>
              </a:rPr>
              <a:t>Scalability</a:t>
            </a:r>
          </a:p>
          <a:p>
            <a:pPr marL="309035" lvl="1" indent="-154518">
              <a:lnSpc>
                <a:spcPct val="167055"/>
              </a:lnSpc>
              <a:buClr>
                <a:srgbClr val="FFFFFF"/>
              </a:buClr>
              <a:buSzPts val="2146"/>
              <a:buFont typeface="Arial"/>
              <a:buChar char="•"/>
            </a:pPr>
            <a:r>
              <a:rPr lang="en-US" b="1" dirty="0">
                <a:solidFill>
                  <a:schemeClr val="bg1"/>
                </a:solidFill>
              </a:rPr>
              <a:t>Security</a:t>
            </a:r>
          </a:p>
          <a:p>
            <a:pPr marL="309035" lvl="1" indent="-154518">
              <a:lnSpc>
                <a:spcPct val="167055"/>
              </a:lnSpc>
              <a:buClr>
                <a:srgbClr val="FFFFFF"/>
              </a:buClr>
              <a:buSzPts val="2146"/>
              <a:buFont typeface="Arial"/>
              <a:buChar char="•"/>
            </a:pPr>
            <a:r>
              <a:rPr lang="en-US" b="1" dirty="0">
                <a:solidFill>
                  <a:schemeClr val="bg1"/>
                </a:solidFill>
              </a:rPr>
              <a:t>Response Time</a:t>
            </a:r>
            <a:endParaRPr sz="1200" dirty="0">
              <a:solidFill>
                <a:schemeClr val="bg1"/>
              </a:solidFill>
            </a:endParaRPr>
          </a:p>
        </p:txBody>
      </p:sp>
      <p:sp>
        <p:nvSpPr>
          <p:cNvPr id="667" name="Google Shape;667;p21"/>
          <p:cNvSpPr txBox="1"/>
          <p:nvPr/>
        </p:nvSpPr>
        <p:spPr>
          <a:xfrm>
            <a:off x="980439" y="14535"/>
            <a:ext cx="11217912"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Functional, Non-Functional and Personnel Requirements</a:t>
            </a:r>
            <a:endParaRPr sz="1200" dirty="0"/>
          </a:p>
        </p:txBody>
      </p:sp>
      <p:sp>
        <p:nvSpPr>
          <p:cNvPr id="17" name="Rectangle 16">
            <a:extLst>
              <a:ext uri="{FF2B5EF4-FFF2-40B4-BE49-F238E27FC236}">
                <a16:creationId xmlns:a16="http://schemas.microsoft.com/office/drawing/2014/main" id="{93093686-F54E-4C58-925B-9B329AE23016}"/>
              </a:ext>
            </a:extLst>
          </p:cNvPr>
          <p:cNvSpPr/>
          <p:nvPr/>
        </p:nvSpPr>
        <p:spPr>
          <a:xfrm rot="18992031">
            <a:off x="181106" y="-438794"/>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150D11F-AAFF-4962-85AA-96CE90A284D7}"/>
              </a:ext>
            </a:extLst>
          </p:cNvPr>
          <p:cNvSpPr/>
          <p:nvPr/>
        </p:nvSpPr>
        <p:spPr>
          <a:xfrm rot="19801990">
            <a:off x="11000202" y="630675"/>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381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67">
                                            <p:txEl>
                                              <p:pRg st="0" end="0"/>
                                            </p:txEl>
                                          </p:spTgt>
                                        </p:tgtEl>
                                        <p:attrNameLst>
                                          <p:attrName>style.visibility</p:attrName>
                                        </p:attrNameLst>
                                      </p:cBhvr>
                                      <p:to>
                                        <p:strVal val="visible"/>
                                      </p:to>
                                    </p:set>
                                    <p:animEffect transition="in" filter="barn(inVertical)">
                                      <p:cBhvr>
                                        <p:cTn id="7" dur="500"/>
                                        <p:tgtEl>
                                          <p:spTgt spid="6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59"/>
                                        </p:tgtEl>
                                        <p:attrNameLst>
                                          <p:attrName>style.visibility</p:attrName>
                                        </p:attrNameLst>
                                      </p:cBhvr>
                                      <p:to>
                                        <p:strVal val="visible"/>
                                      </p:to>
                                    </p:set>
                                    <p:animEffect transition="in" filter="wipe(down)">
                                      <p:cBhvr>
                                        <p:cTn id="12" dur="500"/>
                                        <p:tgtEl>
                                          <p:spTgt spid="65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58"/>
                                        </p:tgtEl>
                                        <p:attrNameLst>
                                          <p:attrName>style.visibility</p:attrName>
                                        </p:attrNameLst>
                                      </p:cBhvr>
                                      <p:to>
                                        <p:strVal val="visible"/>
                                      </p:to>
                                    </p:set>
                                    <p:animEffect transition="in" filter="wipe(down)">
                                      <p:cBhvr>
                                        <p:cTn id="17" dur="500"/>
                                        <p:tgtEl>
                                          <p:spTgt spid="6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8" grpId="0" animBg="1"/>
      <p:bldP spid="65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1830"/>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681" name="Google Shape;681;p22"/>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grpSp>
        <p:nvGrpSpPr>
          <p:cNvPr id="683" name="Google Shape;683;p22"/>
          <p:cNvGrpSpPr/>
          <p:nvPr/>
        </p:nvGrpSpPr>
        <p:grpSpPr>
          <a:xfrm rot="-5400000">
            <a:off x="5843179" y="147383"/>
            <a:ext cx="1392140" cy="10298147"/>
            <a:chOff x="0" y="0"/>
            <a:chExt cx="3304540" cy="61049407"/>
          </a:xfrm>
        </p:grpSpPr>
        <p:sp>
          <p:nvSpPr>
            <p:cNvPr id="684" name="Google Shape;684;p22"/>
            <p:cNvSpPr/>
            <p:nvPr/>
          </p:nvSpPr>
          <p:spPr>
            <a:xfrm>
              <a:off x="127000" y="127000"/>
              <a:ext cx="3051810" cy="60731907"/>
            </a:xfrm>
            <a:custGeom>
              <a:avLst/>
              <a:gdLst/>
              <a:ahLst/>
              <a:cxnLst/>
              <a:rect l="l" t="t" r="r" b="b"/>
              <a:pathLst>
                <a:path w="3051810" h="60731908" extrusionOk="0">
                  <a:moveTo>
                    <a:pt x="3051810" y="0"/>
                  </a:moveTo>
                  <a:lnTo>
                    <a:pt x="3051810" y="60731908"/>
                  </a:lnTo>
                  <a:lnTo>
                    <a:pt x="1526540" y="60100716"/>
                  </a:lnTo>
                  <a:lnTo>
                    <a:pt x="0" y="60731908"/>
                  </a:lnTo>
                  <a:lnTo>
                    <a:pt x="0" y="0"/>
                  </a:lnTo>
                  <a:lnTo>
                    <a:pt x="3051810" y="0"/>
                  </a:lnTo>
                  <a:close/>
                </a:path>
              </a:pathLst>
            </a:custGeom>
            <a:solidFill>
              <a:srgbClr val="192954"/>
            </a:solidFill>
            <a:ln>
              <a:noFill/>
            </a:ln>
          </p:spPr>
          <p:txBody>
            <a:bodyPr/>
            <a:lstStyle/>
            <a:p>
              <a:endParaRPr lang="en-US"/>
            </a:p>
          </p:txBody>
        </p:sp>
        <p:sp>
          <p:nvSpPr>
            <p:cNvPr id="685" name="Google Shape;685;p22"/>
            <p:cNvSpPr/>
            <p:nvPr/>
          </p:nvSpPr>
          <p:spPr>
            <a:xfrm>
              <a:off x="0" y="0"/>
              <a:ext cx="3304540" cy="61049407"/>
            </a:xfrm>
            <a:custGeom>
              <a:avLst/>
              <a:gdLst/>
              <a:ahLst/>
              <a:cxnLst/>
              <a:rect l="l" t="t" r="r" b="b"/>
              <a:pathLst>
                <a:path w="3304540" h="61049408" extrusionOk="0">
                  <a:moveTo>
                    <a:pt x="0" y="0"/>
                  </a:moveTo>
                  <a:lnTo>
                    <a:pt x="0" y="61049408"/>
                  </a:lnTo>
                  <a:lnTo>
                    <a:pt x="1652270" y="60366145"/>
                  </a:lnTo>
                  <a:lnTo>
                    <a:pt x="3304540" y="61049408"/>
                  </a:lnTo>
                  <a:lnTo>
                    <a:pt x="3304540" y="0"/>
                  </a:lnTo>
                  <a:lnTo>
                    <a:pt x="0" y="0"/>
                  </a:lnTo>
                  <a:close/>
                  <a:moveTo>
                    <a:pt x="3178810" y="5759458"/>
                  </a:moveTo>
                  <a:lnTo>
                    <a:pt x="3178810" y="60858908"/>
                  </a:lnTo>
                  <a:lnTo>
                    <a:pt x="1653540" y="60227716"/>
                  </a:lnTo>
                  <a:lnTo>
                    <a:pt x="127000" y="60858908"/>
                  </a:lnTo>
                  <a:lnTo>
                    <a:pt x="127000" y="127000"/>
                  </a:lnTo>
                  <a:lnTo>
                    <a:pt x="3178810" y="127000"/>
                  </a:lnTo>
                  <a:lnTo>
                    <a:pt x="3178810" y="5759458"/>
                  </a:lnTo>
                  <a:lnTo>
                    <a:pt x="3178810" y="5759458"/>
                  </a:lnTo>
                  <a:close/>
                </a:path>
              </a:pathLst>
            </a:custGeom>
            <a:solidFill>
              <a:srgbClr val="99B951"/>
            </a:solidFill>
            <a:ln>
              <a:noFill/>
            </a:ln>
          </p:spPr>
          <p:txBody>
            <a:bodyPr/>
            <a:lstStyle/>
            <a:p>
              <a:endParaRPr lang="en-US"/>
            </a:p>
          </p:txBody>
        </p:sp>
      </p:grpSp>
      <p:grpSp>
        <p:nvGrpSpPr>
          <p:cNvPr id="692" name="Google Shape;692;p22"/>
          <p:cNvGrpSpPr/>
          <p:nvPr/>
        </p:nvGrpSpPr>
        <p:grpSpPr>
          <a:xfrm rot="-5400000">
            <a:off x="5716738" y="-2789755"/>
            <a:ext cx="1645021" cy="10298147"/>
            <a:chOff x="0" y="0"/>
            <a:chExt cx="3304540" cy="61049407"/>
          </a:xfrm>
        </p:grpSpPr>
        <p:sp>
          <p:nvSpPr>
            <p:cNvPr id="693" name="Google Shape;693;p22"/>
            <p:cNvSpPr/>
            <p:nvPr/>
          </p:nvSpPr>
          <p:spPr>
            <a:xfrm>
              <a:off x="127000" y="127000"/>
              <a:ext cx="3051810" cy="60731907"/>
            </a:xfrm>
            <a:custGeom>
              <a:avLst/>
              <a:gdLst/>
              <a:ahLst/>
              <a:cxnLst/>
              <a:rect l="l" t="t" r="r" b="b"/>
              <a:pathLst>
                <a:path w="3051810" h="60731908" extrusionOk="0">
                  <a:moveTo>
                    <a:pt x="3051810" y="0"/>
                  </a:moveTo>
                  <a:lnTo>
                    <a:pt x="3051810" y="60731908"/>
                  </a:lnTo>
                  <a:lnTo>
                    <a:pt x="1526540" y="60100716"/>
                  </a:lnTo>
                  <a:lnTo>
                    <a:pt x="0" y="60731908"/>
                  </a:lnTo>
                  <a:lnTo>
                    <a:pt x="0" y="0"/>
                  </a:lnTo>
                  <a:lnTo>
                    <a:pt x="3051810" y="0"/>
                  </a:lnTo>
                  <a:close/>
                </a:path>
              </a:pathLst>
            </a:custGeom>
            <a:solidFill>
              <a:srgbClr val="192954"/>
            </a:solidFill>
            <a:ln>
              <a:noFill/>
            </a:ln>
          </p:spPr>
          <p:txBody>
            <a:bodyPr/>
            <a:lstStyle/>
            <a:p>
              <a:endParaRPr lang="en-US"/>
            </a:p>
          </p:txBody>
        </p:sp>
        <p:sp>
          <p:nvSpPr>
            <p:cNvPr id="694" name="Google Shape;694;p22"/>
            <p:cNvSpPr/>
            <p:nvPr/>
          </p:nvSpPr>
          <p:spPr>
            <a:xfrm>
              <a:off x="0" y="0"/>
              <a:ext cx="3304540" cy="61049407"/>
            </a:xfrm>
            <a:custGeom>
              <a:avLst/>
              <a:gdLst/>
              <a:ahLst/>
              <a:cxnLst/>
              <a:rect l="l" t="t" r="r" b="b"/>
              <a:pathLst>
                <a:path w="3304540" h="61049408" extrusionOk="0">
                  <a:moveTo>
                    <a:pt x="0" y="0"/>
                  </a:moveTo>
                  <a:lnTo>
                    <a:pt x="0" y="61049408"/>
                  </a:lnTo>
                  <a:lnTo>
                    <a:pt x="1652270" y="60366145"/>
                  </a:lnTo>
                  <a:lnTo>
                    <a:pt x="3304540" y="61049408"/>
                  </a:lnTo>
                  <a:lnTo>
                    <a:pt x="3304540" y="0"/>
                  </a:lnTo>
                  <a:lnTo>
                    <a:pt x="0" y="0"/>
                  </a:lnTo>
                  <a:close/>
                  <a:moveTo>
                    <a:pt x="3178810" y="5759458"/>
                  </a:moveTo>
                  <a:lnTo>
                    <a:pt x="3178810" y="60858908"/>
                  </a:lnTo>
                  <a:lnTo>
                    <a:pt x="1653540" y="60227716"/>
                  </a:lnTo>
                  <a:lnTo>
                    <a:pt x="127000" y="60858908"/>
                  </a:lnTo>
                  <a:lnTo>
                    <a:pt x="127000" y="127000"/>
                  </a:lnTo>
                  <a:lnTo>
                    <a:pt x="3178810" y="127000"/>
                  </a:lnTo>
                  <a:lnTo>
                    <a:pt x="3178810" y="5759458"/>
                  </a:lnTo>
                  <a:lnTo>
                    <a:pt x="3178810" y="5759458"/>
                  </a:lnTo>
                  <a:close/>
                </a:path>
              </a:pathLst>
            </a:custGeom>
            <a:solidFill>
              <a:srgbClr val="99B951"/>
            </a:solidFill>
            <a:ln>
              <a:noFill/>
            </a:ln>
          </p:spPr>
          <p:txBody>
            <a:bodyPr/>
            <a:lstStyle/>
            <a:p>
              <a:endParaRPr lang="en-US"/>
            </a:p>
          </p:txBody>
        </p:sp>
      </p:grpSp>
      <p:pic>
        <p:nvPicPr>
          <p:cNvPr id="695" name="Google Shape;695;p22"/>
          <p:cNvPicPr preferRelativeResize="0"/>
          <p:nvPr/>
        </p:nvPicPr>
        <p:blipFill rotWithShape="1">
          <a:blip r:embed="rId5">
            <a:alphaModFix/>
          </a:blip>
          <a:srcRect/>
          <a:stretch/>
        </p:blipFill>
        <p:spPr>
          <a:xfrm>
            <a:off x="513201" y="1536810"/>
            <a:ext cx="557428" cy="557428"/>
          </a:xfrm>
          <a:prstGeom prst="rect">
            <a:avLst/>
          </a:prstGeom>
          <a:noFill/>
          <a:ln>
            <a:noFill/>
          </a:ln>
        </p:spPr>
      </p:pic>
      <p:pic>
        <p:nvPicPr>
          <p:cNvPr id="698" name="Google Shape;698;p22"/>
          <p:cNvPicPr preferRelativeResize="0"/>
          <p:nvPr/>
        </p:nvPicPr>
        <p:blipFill rotWithShape="1">
          <a:blip r:embed="rId6">
            <a:alphaModFix/>
          </a:blip>
          <a:srcRect/>
          <a:stretch/>
        </p:blipFill>
        <p:spPr>
          <a:xfrm>
            <a:off x="483795" y="4584427"/>
            <a:ext cx="616242" cy="616242"/>
          </a:xfrm>
          <a:prstGeom prst="rect">
            <a:avLst/>
          </a:prstGeom>
          <a:noFill/>
          <a:ln>
            <a:noFill/>
          </a:ln>
        </p:spPr>
      </p:pic>
      <p:sp>
        <p:nvSpPr>
          <p:cNvPr id="699" name="Google Shape;699;p22"/>
          <p:cNvSpPr txBox="1"/>
          <p:nvPr/>
        </p:nvSpPr>
        <p:spPr>
          <a:xfrm>
            <a:off x="4233164" y="-12700"/>
            <a:ext cx="7933436" cy="667170"/>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Completion and Future works</a:t>
            </a:r>
            <a:endParaRPr sz="1200" dirty="0"/>
          </a:p>
        </p:txBody>
      </p:sp>
      <p:sp>
        <p:nvSpPr>
          <p:cNvPr id="700" name="Google Shape;700;p22"/>
          <p:cNvSpPr txBox="1"/>
          <p:nvPr/>
        </p:nvSpPr>
        <p:spPr>
          <a:xfrm>
            <a:off x="1589519" y="4795699"/>
            <a:ext cx="9423622" cy="775597"/>
          </a:xfrm>
          <a:prstGeom prst="rect">
            <a:avLst/>
          </a:prstGeom>
          <a:noFill/>
          <a:ln>
            <a:noFill/>
          </a:ln>
        </p:spPr>
        <p:txBody>
          <a:bodyPr spcFirstLastPara="1" wrap="square" lIns="0" tIns="0" rIns="0" bIns="0" anchor="t" anchorCtr="0">
            <a:spAutoFit/>
          </a:bodyPr>
          <a:lstStyle/>
          <a:p>
            <a:pPr algn="ctr">
              <a:lnSpc>
                <a:spcPct val="140000"/>
              </a:lnSpc>
            </a:pPr>
            <a:r>
              <a:rPr lang="en-US" dirty="0">
                <a:solidFill>
                  <a:schemeClr val="bg1"/>
                </a:solidFill>
              </a:rPr>
              <a:t>Explore the integration of IoT devices for real-time weather data collection, ensuring the model's continuous validation and improvement.</a:t>
            </a:r>
            <a:endParaRPr sz="1200" dirty="0">
              <a:solidFill>
                <a:schemeClr val="bg1"/>
              </a:solidFill>
            </a:endParaRPr>
          </a:p>
        </p:txBody>
      </p:sp>
      <p:sp>
        <p:nvSpPr>
          <p:cNvPr id="703" name="Google Shape;703;p22"/>
          <p:cNvSpPr txBox="1"/>
          <p:nvPr/>
        </p:nvSpPr>
        <p:spPr>
          <a:xfrm>
            <a:off x="2288763" y="1891976"/>
            <a:ext cx="807277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specialized weather prediction model focused on bean crop cultivation areas in Sri Lanka.</a:t>
            </a:r>
            <a:endParaRPr sz="1200" dirty="0">
              <a:solidFill>
                <a:schemeClr val="bg1"/>
              </a:solidFill>
            </a:endParaRPr>
          </a:p>
        </p:txBody>
      </p:sp>
      <p:sp>
        <p:nvSpPr>
          <p:cNvPr id="709" name="Google Shape;709;p22"/>
          <p:cNvSpPr txBox="1"/>
          <p:nvPr/>
        </p:nvSpPr>
        <p:spPr>
          <a:xfrm>
            <a:off x="1388443" y="647700"/>
            <a:ext cx="4632103"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Completion of the components</a:t>
            </a:r>
            <a:endParaRPr sz="1200" dirty="0"/>
          </a:p>
        </p:txBody>
      </p:sp>
      <p:sp>
        <p:nvSpPr>
          <p:cNvPr id="710" name="Google Shape;710;p22"/>
          <p:cNvSpPr txBox="1"/>
          <p:nvPr/>
        </p:nvSpPr>
        <p:spPr>
          <a:xfrm>
            <a:off x="1425137" y="3785469"/>
            <a:ext cx="3191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Future Implementations</a:t>
            </a:r>
            <a:endParaRPr sz="1200" dirty="0"/>
          </a:p>
        </p:txBody>
      </p:sp>
    </p:spTree>
    <p:extLst>
      <p:ext uri="{BB962C8B-B14F-4D97-AF65-F5344CB8AC3E}">
        <p14:creationId xmlns:p14="http://schemas.microsoft.com/office/powerpoint/2010/main" val="3694340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99">
                                            <p:txEl>
                                              <p:pRg st="0" end="0"/>
                                            </p:txEl>
                                          </p:spTgt>
                                        </p:tgtEl>
                                        <p:attrNameLst>
                                          <p:attrName>style.visibility</p:attrName>
                                        </p:attrNameLst>
                                      </p:cBhvr>
                                      <p:to>
                                        <p:strVal val="visible"/>
                                      </p:to>
                                    </p:set>
                                    <p:animEffect transition="in" filter="barn(inVertical)">
                                      <p:cBhvr>
                                        <p:cTn id="7" dur="500"/>
                                        <p:tgtEl>
                                          <p:spTgt spid="6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09">
                                            <p:txEl>
                                              <p:pRg st="0" end="0"/>
                                            </p:txEl>
                                          </p:spTgt>
                                        </p:tgtEl>
                                        <p:attrNameLst>
                                          <p:attrName>style.visibility</p:attrName>
                                        </p:attrNameLst>
                                      </p:cBhvr>
                                      <p:to>
                                        <p:strVal val="visible"/>
                                      </p:to>
                                    </p:set>
                                    <p:animEffect transition="in" filter="barn(inVertical)">
                                      <p:cBhvr>
                                        <p:cTn id="12" dur="500"/>
                                        <p:tgtEl>
                                          <p:spTgt spid="70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92"/>
                                        </p:tgtEl>
                                        <p:attrNameLst>
                                          <p:attrName>style.visibility</p:attrName>
                                        </p:attrNameLst>
                                      </p:cBhvr>
                                      <p:to>
                                        <p:strVal val="visible"/>
                                      </p:to>
                                    </p:set>
                                    <p:animEffect transition="in" filter="wipe(down)">
                                      <p:cBhvr>
                                        <p:cTn id="17" dur="500"/>
                                        <p:tgtEl>
                                          <p:spTgt spid="69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10">
                                            <p:txEl>
                                              <p:pRg st="0" end="0"/>
                                            </p:txEl>
                                          </p:spTgt>
                                        </p:tgtEl>
                                        <p:attrNameLst>
                                          <p:attrName>style.visibility</p:attrName>
                                        </p:attrNameLst>
                                      </p:cBhvr>
                                      <p:to>
                                        <p:strVal val="visible"/>
                                      </p:to>
                                    </p:set>
                                    <p:animEffect transition="in" filter="wipe(down)">
                                      <p:cBhvr>
                                        <p:cTn id="22" dur="500"/>
                                        <p:tgtEl>
                                          <p:spTgt spid="7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681" name="Google Shape;681;p22"/>
          <p:cNvSpPr txBox="1"/>
          <p:nvPr/>
        </p:nvSpPr>
        <p:spPr>
          <a:xfrm>
            <a:off x="10196354" y="6522434"/>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699" name="Google Shape;699;p22"/>
          <p:cNvSpPr txBox="1"/>
          <p:nvPr/>
        </p:nvSpPr>
        <p:spPr>
          <a:xfrm>
            <a:off x="1613312" y="-83327"/>
            <a:ext cx="7933436" cy="907236"/>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Model</a:t>
            </a:r>
          </a:p>
          <a:p>
            <a:pPr algn="ctr">
              <a:lnSpc>
                <a:spcPct val="130007"/>
              </a:lnSpc>
            </a:pPr>
            <a:endParaRPr sz="1200" dirty="0"/>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pic>
        <p:nvPicPr>
          <p:cNvPr id="4" name="Picture 3" descr="A screenshot of a computer&#10;&#10;Description automatically generated">
            <a:extLst>
              <a:ext uri="{FF2B5EF4-FFF2-40B4-BE49-F238E27FC236}">
                <a16:creationId xmlns:a16="http://schemas.microsoft.com/office/drawing/2014/main" id="{113611E2-6C86-0A81-C7DD-DB94D64CF27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800" y="656732"/>
            <a:ext cx="10373879" cy="5273805"/>
          </a:xfrm>
          <a:prstGeom prst="rect">
            <a:avLst/>
          </a:prstGeom>
        </p:spPr>
      </p:pic>
    </p:spTree>
    <p:extLst>
      <p:ext uri="{BB962C8B-B14F-4D97-AF65-F5344CB8AC3E}">
        <p14:creationId xmlns:p14="http://schemas.microsoft.com/office/powerpoint/2010/main" val="3020616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FDB278-F684-D35F-426A-FF7E811F3CBF}"/>
              </a:ext>
            </a:extLst>
          </p:cNvPr>
          <p:cNvSpPr txBox="1"/>
          <p:nvPr/>
        </p:nvSpPr>
        <p:spPr>
          <a:xfrm>
            <a:off x="3408904" y="0"/>
            <a:ext cx="6094324" cy="952633"/>
          </a:xfrm>
          <a:prstGeom prst="rect">
            <a:avLst/>
          </a:prstGeom>
          <a:noFill/>
        </p:spPr>
        <p:txBody>
          <a:bodyPr wrap="square">
            <a:spAutoFit/>
          </a:bodyPr>
          <a:lstStyle/>
          <a:p>
            <a:pPr algn="ctr">
              <a:lnSpc>
                <a:spcPct val="130007"/>
              </a:lnSpc>
            </a:pPr>
            <a:r>
              <a:rPr lang="en-US" sz="4800" dirty="0" err="1">
                <a:solidFill>
                  <a:srgbClr val="242424"/>
                </a:solidFill>
                <a:latin typeface="Arial"/>
                <a:ea typeface="Arial"/>
                <a:cs typeface="Arial"/>
                <a:sym typeface="Arial"/>
              </a:rPr>
              <a:t>FrontEnd</a:t>
            </a:r>
            <a:endParaRPr lang="en-US" sz="4800" dirty="0">
              <a:solidFill>
                <a:srgbClr val="242424"/>
              </a:solidFill>
              <a:latin typeface="Arial"/>
              <a:ea typeface="Arial"/>
              <a:cs typeface="Arial"/>
              <a:sym typeface="Arial"/>
            </a:endParaRPr>
          </a:p>
        </p:txBody>
      </p:sp>
      <p:pic>
        <p:nvPicPr>
          <p:cNvPr id="5" name="Picture 4" descr="A screenshot of a computer&#10;&#10;Description automatically generated">
            <a:extLst>
              <a:ext uri="{FF2B5EF4-FFF2-40B4-BE49-F238E27FC236}">
                <a16:creationId xmlns:a16="http://schemas.microsoft.com/office/drawing/2014/main" id="{604BE982-4D52-ABFC-4C3C-1AC446C64B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488" y="1043501"/>
            <a:ext cx="11950996" cy="5814499"/>
          </a:xfrm>
          <a:prstGeom prst="rect">
            <a:avLst/>
          </a:prstGeom>
        </p:spPr>
      </p:pic>
    </p:spTree>
    <p:extLst>
      <p:ext uri="{BB962C8B-B14F-4D97-AF65-F5344CB8AC3E}">
        <p14:creationId xmlns:p14="http://schemas.microsoft.com/office/powerpoint/2010/main" val="408981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3" name="Picture 2">
            <a:extLst>
              <a:ext uri="{FF2B5EF4-FFF2-40B4-BE49-F238E27FC236}">
                <a16:creationId xmlns:a16="http://schemas.microsoft.com/office/drawing/2014/main" id="{37FF2352-0486-49C6-A08D-A6BE1734D7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554" y="762069"/>
            <a:ext cx="10328891" cy="5732866"/>
          </a:xfrm>
          <a:prstGeom prst="rect">
            <a:avLst/>
          </a:prstGeom>
        </p:spPr>
      </p:pic>
      <p:pic>
        <p:nvPicPr>
          <p:cNvPr id="226" name="Google Shape;226;p7"/>
          <p:cNvPicPr preferRelativeResize="0"/>
          <p:nvPr/>
        </p:nvPicPr>
        <p:blipFill rotWithShape="1">
          <a:blip r:embed="rId4">
            <a:alphaModFix amt="80000"/>
          </a:blip>
          <a:srcRect l="4556" t="23457" b="23457"/>
          <a:stretch/>
        </p:blipFill>
        <p:spPr>
          <a:xfrm>
            <a:off x="3043449" y="6305550"/>
            <a:ext cx="9148551" cy="549353"/>
          </a:xfrm>
          <a:prstGeom prst="rect">
            <a:avLst/>
          </a:prstGeom>
          <a:noFill/>
          <a:ln>
            <a:noFill/>
          </a:ln>
        </p:spPr>
      </p:pic>
      <p:pic>
        <p:nvPicPr>
          <p:cNvPr id="228" name="Google Shape;228;p7"/>
          <p:cNvPicPr preferRelativeResize="0"/>
          <p:nvPr/>
        </p:nvPicPr>
        <p:blipFill rotWithShape="1">
          <a:blip r:embed="rId5">
            <a:alphaModFix amt="80000"/>
          </a:blip>
          <a:srcRect r="51457"/>
          <a:stretch/>
        </p:blipFill>
        <p:spPr>
          <a:xfrm>
            <a:off x="0" y="6299200"/>
            <a:ext cx="2641138" cy="587407"/>
          </a:xfrm>
          <a:prstGeom prst="rect">
            <a:avLst/>
          </a:prstGeom>
          <a:noFill/>
          <a:ln>
            <a:noFill/>
          </a:ln>
        </p:spPr>
      </p:pic>
      <p:sp>
        <p:nvSpPr>
          <p:cNvPr id="229" name="Google Shape;229;p7"/>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30" name="Google Shape;230;p7"/>
          <p:cNvSpPr txBox="1"/>
          <p:nvPr/>
        </p:nvSpPr>
        <p:spPr>
          <a:xfrm>
            <a:off x="10514061" y="6567527"/>
            <a:ext cx="1059435" cy="512000"/>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a:p>
            <a:pPr algn="ctr">
              <a:lnSpc>
                <a:spcPct val="130014"/>
              </a:lnSpc>
            </a:pPr>
            <a:endParaRPr sz="1200" dirty="0"/>
          </a:p>
        </p:txBody>
      </p:sp>
      <p:sp>
        <p:nvSpPr>
          <p:cNvPr id="231" name="Google Shape;231;p7"/>
          <p:cNvSpPr txBox="1"/>
          <p:nvPr/>
        </p:nvSpPr>
        <p:spPr>
          <a:xfrm>
            <a:off x="109866" y="236644"/>
            <a:ext cx="3074575" cy="453266"/>
          </a:xfrm>
          <a:prstGeom prst="rect">
            <a:avLst/>
          </a:prstGeom>
          <a:noFill/>
          <a:ln>
            <a:noFill/>
          </a:ln>
        </p:spPr>
        <p:txBody>
          <a:bodyPr spcFirstLastPara="1" wrap="square" lIns="0" tIns="0" rIns="0" bIns="0" anchor="t" anchorCtr="0">
            <a:spAutoFit/>
          </a:bodyPr>
          <a:lstStyle/>
          <a:p>
            <a:pPr algn="ctr">
              <a:lnSpc>
                <a:spcPct val="130008"/>
              </a:lnSpc>
            </a:pPr>
            <a:r>
              <a:rPr lang="en-US" sz="2266" dirty="0">
                <a:solidFill>
                  <a:srgbClr val="242424"/>
                </a:solidFill>
                <a:latin typeface="Arial"/>
                <a:ea typeface="Arial"/>
                <a:cs typeface="Arial"/>
                <a:sym typeface="Arial"/>
              </a:rPr>
              <a:t>System Diagram</a:t>
            </a:r>
            <a:endParaRPr sz="1200" dirty="0"/>
          </a:p>
        </p:txBody>
      </p:sp>
      <p:sp>
        <p:nvSpPr>
          <p:cNvPr id="9" name="Rectangle 8">
            <a:extLst>
              <a:ext uri="{FF2B5EF4-FFF2-40B4-BE49-F238E27FC236}">
                <a16:creationId xmlns:a16="http://schemas.microsoft.com/office/drawing/2014/main" id="{092A3C54-BFB7-4456-8EF1-E0FC5438A4B1}"/>
              </a:ext>
            </a:extLst>
          </p:cNvPr>
          <p:cNvSpPr/>
          <p:nvPr/>
        </p:nvSpPr>
        <p:spPr>
          <a:xfrm rot="3456865">
            <a:off x="10055116" y="4225288"/>
            <a:ext cx="1723384" cy="2596577"/>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31">
                                            <p:txEl>
                                              <p:pRg st="0" end="0"/>
                                            </p:txEl>
                                          </p:spTgt>
                                        </p:tgtEl>
                                        <p:attrNameLst>
                                          <p:attrName>style.visibility</p:attrName>
                                        </p:attrNameLst>
                                      </p:cBhvr>
                                      <p:to>
                                        <p:strVal val="visible"/>
                                      </p:to>
                                    </p:set>
                                    <p:animEffect transition="in" filter="wipe(down)">
                                      <p:cBhvr>
                                        <p:cTn id="7" dur="500"/>
                                        <p:tgtEl>
                                          <p:spTgt spid="23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23"/>
          <p:cNvSpPr txBox="1"/>
          <p:nvPr/>
        </p:nvSpPr>
        <p:spPr>
          <a:xfrm>
            <a:off x="685800" y="428227"/>
            <a:ext cx="6411382" cy="614977"/>
          </a:xfrm>
          <a:prstGeom prst="rect">
            <a:avLst/>
          </a:prstGeom>
          <a:noFill/>
          <a:ln>
            <a:noFill/>
          </a:ln>
        </p:spPr>
        <p:txBody>
          <a:bodyPr spcFirstLastPara="1" wrap="square" lIns="0" tIns="0" rIns="0" bIns="0" anchor="t" anchorCtr="0">
            <a:spAutoFit/>
          </a:bodyPr>
          <a:lstStyle/>
          <a:p>
            <a:pPr>
              <a:lnSpc>
                <a:spcPct val="129993"/>
              </a:lnSpc>
            </a:pPr>
            <a:r>
              <a:rPr lang="en-US" sz="3074">
                <a:solidFill>
                  <a:srgbClr val="242424"/>
                </a:solidFill>
                <a:latin typeface="Arial"/>
                <a:ea typeface="Arial"/>
                <a:cs typeface="Arial"/>
                <a:sym typeface="Arial"/>
              </a:rPr>
              <a:t>References</a:t>
            </a:r>
            <a:endParaRPr sz="1200"/>
          </a:p>
        </p:txBody>
      </p:sp>
      <p:pic>
        <p:nvPicPr>
          <p:cNvPr id="724" name="Google Shape;724;p23"/>
          <p:cNvPicPr preferRelativeResize="0"/>
          <p:nvPr/>
        </p:nvPicPr>
        <p:blipFill rotWithShape="1">
          <a:blip r:embed="rId3">
            <a:alphaModFix amt="18000"/>
          </a:blip>
          <a:srcRect/>
          <a:stretch/>
        </p:blipFill>
        <p:spPr>
          <a:xfrm rot="10800000" flipH="1">
            <a:off x="8494575" y="3181830"/>
            <a:ext cx="3704777" cy="3704777"/>
          </a:xfrm>
          <a:prstGeom prst="rect">
            <a:avLst/>
          </a:prstGeom>
          <a:noFill/>
          <a:ln>
            <a:noFill/>
          </a:ln>
        </p:spPr>
      </p:pic>
      <p:sp>
        <p:nvSpPr>
          <p:cNvPr id="725" name="Google Shape;725;p23"/>
          <p:cNvSpPr txBox="1"/>
          <p:nvPr/>
        </p:nvSpPr>
        <p:spPr>
          <a:xfrm>
            <a:off x="685800" y="1079525"/>
            <a:ext cx="10890021" cy="5262979"/>
          </a:xfrm>
          <a:prstGeom prst="rect">
            <a:avLst/>
          </a:prstGeom>
          <a:noFill/>
          <a:ln>
            <a:noFill/>
          </a:ln>
        </p:spPr>
        <p:txBody>
          <a:bodyPr spcFirstLastPara="1" wrap="square" lIns="0" tIns="0" rIns="0" bIns="0" anchor="t" anchorCtr="0">
            <a:spAutoFit/>
          </a:bodyPr>
          <a:lstStyle/>
          <a:p>
            <a:r>
              <a:rPr lang="en-US" dirty="0"/>
              <a:t>• Seneviratne, H. M. N. K., &amp; </a:t>
            </a:r>
            <a:r>
              <a:rPr lang="en-US" dirty="0" err="1"/>
              <a:t>Premarathne</a:t>
            </a:r>
            <a:r>
              <a:rPr lang="en-US" dirty="0"/>
              <a:t>, W. M. J. K. (2017). Automatic Pest Detection in Paddy Leaves using Image Processing Techniques. In Proceedings of the International Research Conference on Smart Computing and Systems Engineering (SCSE) (pp. 119-124). IEEE.</a:t>
            </a:r>
          </a:p>
          <a:p>
            <a:endParaRPr lang="en-US" dirty="0"/>
          </a:p>
          <a:p>
            <a:r>
              <a:rPr lang="en-US" dirty="0"/>
              <a:t>• </a:t>
            </a:r>
            <a:r>
              <a:rPr lang="en-US" dirty="0" err="1"/>
              <a:t>Samarasekara</a:t>
            </a:r>
            <a:r>
              <a:rPr lang="en-US" dirty="0"/>
              <a:t>, G., </a:t>
            </a:r>
            <a:r>
              <a:rPr lang="en-US" dirty="0" err="1"/>
              <a:t>Perera</a:t>
            </a:r>
            <a:r>
              <a:rPr lang="en-US" dirty="0"/>
              <a:t>, R., &amp; De Silva, K. (2019). Automated Pest Detection in Rice Plant Leaves using Image Processing Techniques. In Proceedings of the 2019 IEEE International Conference on Industrial Engineering and Engineering Management (IEEM) (pp. 1702-1706). IEEE.</a:t>
            </a:r>
          </a:p>
          <a:p>
            <a:endParaRPr lang="en-US" dirty="0"/>
          </a:p>
          <a:p>
            <a:r>
              <a:rPr lang="en-US" dirty="0"/>
              <a:t>• </a:t>
            </a:r>
            <a:r>
              <a:rPr lang="en-US" dirty="0" err="1"/>
              <a:t>Kodagoda</a:t>
            </a:r>
            <a:r>
              <a:rPr lang="en-US" dirty="0"/>
              <a:t>, D. K., </a:t>
            </a:r>
            <a:r>
              <a:rPr lang="en-US" dirty="0" err="1"/>
              <a:t>Hewavithana</a:t>
            </a:r>
            <a:r>
              <a:rPr lang="en-US" dirty="0"/>
              <a:t>, P. G. A., &amp; </a:t>
            </a:r>
            <a:r>
              <a:rPr lang="en-US" dirty="0" err="1"/>
              <a:t>Premaratne</a:t>
            </a:r>
            <a:r>
              <a:rPr lang="en-US" dirty="0"/>
              <a:t>, H. (2017). Development of a Decision Support System for Pest and Disease Management in Rice Production in Sri Lanka. In Proceedings of the 10th International Conference on Information and Automation for Sustainability (</a:t>
            </a:r>
            <a:r>
              <a:rPr lang="en-US" dirty="0" err="1"/>
              <a:t>ICIAfS</a:t>
            </a:r>
            <a:r>
              <a:rPr lang="en-US" dirty="0"/>
              <a:t>) (pp. 1-5). IEEE.</a:t>
            </a:r>
          </a:p>
          <a:p>
            <a:endParaRPr lang="en-US" dirty="0"/>
          </a:p>
          <a:p>
            <a:r>
              <a:rPr lang="en-US" dirty="0"/>
              <a:t>• Tharanga, A. G. H. D., </a:t>
            </a:r>
            <a:r>
              <a:rPr lang="en-US" dirty="0" err="1"/>
              <a:t>Edirisinghe</a:t>
            </a:r>
            <a:r>
              <a:rPr lang="en-US" dirty="0"/>
              <a:t>, E. A. S., &amp; </a:t>
            </a:r>
            <a:r>
              <a:rPr lang="en-US" dirty="0" err="1"/>
              <a:t>Nanayakkara</a:t>
            </a:r>
            <a:r>
              <a:rPr lang="en-US" dirty="0"/>
              <a:t>, S. A. P. (2018). Detection of Common Diseases in Papaya using Image Processing Techniques. In Proceedings of the 2018 IEEE International Conference on Advanced Robotics and its Social Impacts (ARSO) (pp. 64-69). IEEE.</a:t>
            </a:r>
          </a:p>
          <a:p>
            <a:endParaRPr lang="en-US" dirty="0"/>
          </a:p>
          <a:p>
            <a:r>
              <a:rPr lang="en-US" dirty="0"/>
              <a:t>• </a:t>
            </a:r>
            <a:r>
              <a:rPr lang="en-US" dirty="0" err="1"/>
              <a:t>Ratnaweera</a:t>
            </a:r>
            <a:r>
              <a:rPr lang="en-US" dirty="0"/>
              <a:t>, R. A. D. C., </a:t>
            </a:r>
            <a:r>
              <a:rPr lang="en-US" dirty="0" err="1"/>
              <a:t>Wijayakulasooriya</a:t>
            </a:r>
            <a:r>
              <a:rPr lang="en-US" dirty="0"/>
              <a:t>, J. V. S. R., &amp; </a:t>
            </a:r>
            <a:r>
              <a:rPr lang="en-US" dirty="0" err="1"/>
              <a:t>Senarath</a:t>
            </a:r>
            <a:r>
              <a:rPr lang="en-US" dirty="0"/>
              <a:t>, A. D. (2020). Detection of Banana Diseases Using Deep Learning Techniques. In Proceedings of the 2020 IEEE International Conference on Big Data and Smart Computing (</a:t>
            </a:r>
            <a:r>
              <a:rPr lang="en-US" dirty="0" err="1"/>
              <a:t>BigComp</a:t>
            </a:r>
            <a:r>
              <a:rPr lang="en-US" dirty="0"/>
              <a:t>) (pp. 53-57). IEEE.</a:t>
            </a:r>
          </a:p>
        </p:txBody>
      </p:sp>
      <p:pic>
        <p:nvPicPr>
          <p:cNvPr id="6" name="Google Shape;675;p22">
            <a:extLst>
              <a:ext uri="{FF2B5EF4-FFF2-40B4-BE49-F238E27FC236}">
                <a16:creationId xmlns:a16="http://schemas.microsoft.com/office/drawing/2014/main" id="{FF8C77DA-8580-4E74-AE82-4B9BEE544DC8}"/>
              </a:ext>
            </a:extLst>
          </p:cNvPr>
          <p:cNvPicPr preferRelativeResize="0"/>
          <p:nvPr/>
        </p:nvPicPr>
        <p:blipFill rotWithShape="1">
          <a:blip r:embed="rId4">
            <a:alphaModFix amt="80000"/>
          </a:blip>
          <a:srcRect r="36908"/>
          <a:stretch/>
        </p:blipFill>
        <p:spPr>
          <a:xfrm>
            <a:off x="0" y="6272306"/>
            <a:ext cx="3432743" cy="587407"/>
          </a:xfrm>
          <a:prstGeom prst="rect">
            <a:avLst/>
          </a:prstGeom>
          <a:noFill/>
          <a:ln>
            <a:noFill/>
          </a:ln>
        </p:spPr>
      </p:pic>
      <p:sp>
        <p:nvSpPr>
          <p:cNvPr id="7" name="Google Shape;680;p22">
            <a:extLst>
              <a:ext uri="{FF2B5EF4-FFF2-40B4-BE49-F238E27FC236}">
                <a16:creationId xmlns:a16="http://schemas.microsoft.com/office/drawing/2014/main" id="{B58253CA-677D-4E6F-8B9A-EF65491838A7}"/>
              </a:ext>
            </a:extLst>
          </p:cNvPr>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8" name="Google Shape;681;p22">
            <a:extLst>
              <a:ext uri="{FF2B5EF4-FFF2-40B4-BE49-F238E27FC236}">
                <a16:creationId xmlns:a16="http://schemas.microsoft.com/office/drawing/2014/main" id="{238F6A4A-B38C-4727-B87B-7A79AB23D210}"/>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9" name="Rectangle 8">
            <a:extLst>
              <a:ext uri="{FF2B5EF4-FFF2-40B4-BE49-F238E27FC236}">
                <a16:creationId xmlns:a16="http://schemas.microsoft.com/office/drawing/2014/main" id="{B906006D-F7B4-4952-B598-9482C08B7E21}"/>
              </a:ext>
            </a:extLst>
          </p:cNvPr>
          <p:cNvSpPr/>
          <p:nvPr/>
        </p:nvSpPr>
        <p:spPr>
          <a:xfrm rot="3011865">
            <a:off x="10264967" y="4630027"/>
            <a:ext cx="1723384" cy="2560995"/>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5477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7" name="Rectangle 6">
            <a:extLst>
              <a:ext uri="{FF2B5EF4-FFF2-40B4-BE49-F238E27FC236}">
                <a16:creationId xmlns:a16="http://schemas.microsoft.com/office/drawing/2014/main" id="{7DE0ED9E-5268-4CB2-AB24-8F631DF13221}"/>
              </a:ext>
            </a:extLst>
          </p:cNvPr>
          <p:cNvSpPr/>
          <p:nvPr/>
        </p:nvSpPr>
        <p:spPr>
          <a:xfrm>
            <a:off x="8065436" y="196754"/>
            <a:ext cx="3861547" cy="2177163"/>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8"/>
          <p:cNvSpPr/>
          <p:nvPr/>
        </p:nvSpPr>
        <p:spPr>
          <a:xfrm rot="-2700000">
            <a:off x="732872" y="-1271567"/>
            <a:ext cx="5233488" cy="11963545"/>
          </a:xfrm>
          <a:custGeom>
            <a:avLst/>
            <a:gdLst/>
            <a:ahLst/>
            <a:cxnLst/>
            <a:rect l="l" t="t" r="r" b="b"/>
            <a:pathLst>
              <a:path w="2646940" h="6050800" extrusionOk="0">
                <a:moveTo>
                  <a:pt x="0" y="0"/>
                </a:moveTo>
                <a:lnTo>
                  <a:pt x="2646940" y="0"/>
                </a:lnTo>
                <a:lnTo>
                  <a:pt x="2646940" y="6050800"/>
                </a:lnTo>
                <a:lnTo>
                  <a:pt x="0" y="6050800"/>
                </a:lnTo>
                <a:close/>
              </a:path>
            </a:pathLst>
          </a:custGeom>
          <a:solidFill>
            <a:srgbClr val="99B951">
              <a:alpha val="57254"/>
            </a:srgbClr>
          </a:solidFill>
          <a:ln>
            <a:noFill/>
          </a:ln>
        </p:spPr>
        <p:txBody>
          <a:bodyPr/>
          <a:lstStyle/>
          <a:p>
            <a:endParaRPr lang="en-US"/>
          </a:p>
        </p:txBody>
      </p:sp>
      <p:pic>
        <p:nvPicPr>
          <p:cNvPr id="239" name="Google Shape;239;p8"/>
          <p:cNvPicPr preferRelativeResize="0"/>
          <p:nvPr/>
        </p:nvPicPr>
        <p:blipFill rotWithShape="1">
          <a:blip r:embed="rId4">
            <a:alphaModFix amt="27000"/>
          </a:blip>
          <a:srcRect t="23457" b="23457"/>
          <a:stretch/>
        </p:blipFill>
        <p:spPr>
          <a:xfrm>
            <a:off x="2303006" y="6343565"/>
            <a:ext cx="9888994" cy="566759"/>
          </a:xfrm>
          <a:prstGeom prst="rect">
            <a:avLst/>
          </a:prstGeom>
          <a:noFill/>
          <a:ln>
            <a:noFill/>
          </a:ln>
        </p:spPr>
      </p:pic>
      <p:sp>
        <p:nvSpPr>
          <p:cNvPr id="241" name="Google Shape;241;p8"/>
          <p:cNvSpPr txBox="1"/>
          <p:nvPr/>
        </p:nvSpPr>
        <p:spPr>
          <a:xfrm>
            <a:off x="2611659" y="6475035"/>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pic>
        <p:nvPicPr>
          <p:cNvPr id="242" name="Google Shape;242;p8"/>
          <p:cNvPicPr preferRelativeResize="0"/>
          <p:nvPr/>
        </p:nvPicPr>
        <p:blipFill rotWithShape="1">
          <a:blip r:embed="rId5">
            <a:alphaModFix/>
          </a:blip>
          <a:srcRect/>
          <a:stretch/>
        </p:blipFill>
        <p:spPr>
          <a:xfrm rot="10800000">
            <a:off x="0" y="4710205"/>
            <a:ext cx="2147795" cy="2147795"/>
          </a:xfrm>
          <a:prstGeom prst="rect">
            <a:avLst/>
          </a:prstGeom>
          <a:noFill/>
          <a:ln>
            <a:noFill/>
          </a:ln>
        </p:spPr>
      </p:pic>
      <p:pic>
        <p:nvPicPr>
          <p:cNvPr id="243" name="Google Shape;243;p8"/>
          <p:cNvPicPr preferRelativeResize="0"/>
          <p:nvPr/>
        </p:nvPicPr>
        <p:blipFill rotWithShape="1">
          <a:blip r:embed="rId6">
            <a:alphaModFix amt="71000"/>
          </a:blip>
          <a:srcRect r="36908"/>
          <a:stretch/>
        </p:blipFill>
        <p:spPr>
          <a:xfrm>
            <a:off x="0" y="6270593"/>
            <a:ext cx="3432743" cy="587407"/>
          </a:xfrm>
          <a:prstGeom prst="rect">
            <a:avLst/>
          </a:prstGeom>
          <a:noFill/>
          <a:ln>
            <a:noFill/>
          </a:ln>
        </p:spPr>
      </p:pic>
      <p:sp>
        <p:nvSpPr>
          <p:cNvPr id="245" name="Google Shape;245;p8"/>
          <p:cNvSpPr txBox="1"/>
          <p:nvPr/>
        </p:nvSpPr>
        <p:spPr>
          <a:xfrm>
            <a:off x="2611659" y="4310660"/>
            <a:ext cx="7439915" cy="604333"/>
          </a:xfrm>
          <a:prstGeom prst="rect">
            <a:avLst/>
          </a:prstGeom>
          <a:noFill/>
          <a:ln>
            <a:noFill/>
          </a:ln>
        </p:spPr>
        <p:txBody>
          <a:bodyPr spcFirstLastPara="1" wrap="square" lIns="0" tIns="0" rIns="0" bIns="0" anchor="t" anchorCtr="0">
            <a:spAutoFit/>
          </a:bodyPr>
          <a:lstStyle/>
          <a:p>
            <a:pPr algn="ctr">
              <a:lnSpc>
                <a:spcPct val="130008"/>
              </a:lnSpc>
            </a:pPr>
            <a:r>
              <a:rPr lang="en-US" sz="3021" dirty="0">
                <a:solidFill>
                  <a:srgbClr val="242424"/>
                </a:solidFill>
                <a:latin typeface="Arial"/>
                <a:ea typeface="Arial"/>
                <a:cs typeface="Arial"/>
                <a:sym typeface="Arial"/>
              </a:rPr>
              <a:t>Specialization :Information Technology</a:t>
            </a:r>
            <a:endParaRPr sz="1200" dirty="0"/>
          </a:p>
        </p:txBody>
      </p:sp>
      <p:sp>
        <p:nvSpPr>
          <p:cNvPr id="246" name="Google Shape;246;p8"/>
          <p:cNvSpPr txBox="1"/>
          <p:nvPr/>
        </p:nvSpPr>
        <p:spPr>
          <a:xfrm>
            <a:off x="10051573" y="6552866"/>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248" name="Google Shape;248;p8"/>
          <p:cNvSpPr txBox="1"/>
          <p:nvPr/>
        </p:nvSpPr>
        <p:spPr>
          <a:xfrm>
            <a:off x="335280" y="3143623"/>
            <a:ext cx="12192001" cy="897810"/>
          </a:xfrm>
          <a:prstGeom prst="rect">
            <a:avLst/>
          </a:prstGeom>
          <a:noFill/>
          <a:ln>
            <a:noFill/>
          </a:ln>
        </p:spPr>
        <p:txBody>
          <a:bodyPr spcFirstLastPara="1" wrap="square" lIns="0" tIns="0" rIns="0" bIns="0" anchor="t" anchorCtr="0">
            <a:spAutoFit/>
          </a:bodyPr>
          <a:lstStyle/>
          <a:p>
            <a:pPr algn="ctr">
              <a:lnSpc>
                <a:spcPct val="130005"/>
              </a:lnSpc>
            </a:pPr>
            <a:r>
              <a:rPr lang="en-US" sz="4488" dirty="0">
                <a:solidFill>
                  <a:srgbClr val="242424"/>
                </a:solidFill>
                <a:latin typeface="Arial"/>
                <a:ea typeface="Arial"/>
                <a:cs typeface="Arial"/>
                <a:sym typeface="Arial"/>
              </a:rPr>
              <a:t>IT20647100 | </a:t>
            </a:r>
            <a:r>
              <a:rPr lang="en-US" sz="4488" dirty="0" err="1">
                <a:solidFill>
                  <a:srgbClr val="242424"/>
                </a:solidFill>
                <a:latin typeface="Arial"/>
                <a:ea typeface="Arial"/>
                <a:cs typeface="Arial"/>
                <a:sym typeface="Arial"/>
              </a:rPr>
              <a:t>Perera</a:t>
            </a:r>
            <a:r>
              <a:rPr lang="en-US" sz="4488" dirty="0">
                <a:solidFill>
                  <a:srgbClr val="242424"/>
                </a:solidFill>
                <a:latin typeface="Arial"/>
                <a:ea typeface="Arial"/>
                <a:cs typeface="Arial"/>
                <a:sym typeface="Arial"/>
              </a:rPr>
              <a:t> M.T.G.E</a:t>
            </a:r>
            <a:endParaRPr sz="1200" dirty="0"/>
          </a:p>
        </p:txBody>
      </p:sp>
      <p:pic>
        <p:nvPicPr>
          <p:cNvPr id="9" name="Picture 8">
            <a:extLst>
              <a:ext uri="{FF2B5EF4-FFF2-40B4-BE49-F238E27FC236}">
                <a16:creationId xmlns:a16="http://schemas.microsoft.com/office/drawing/2014/main" id="{1337B836-21E9-45D0-B8EE-3DB921D084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0264019">
            <a:off x="-44688" y="-43184"/>
            <a:ext cx="2860393" cy="4461915"/>
          </a:xfrm>
          <a:prstGeom prst="rect">
            <a:avLst/>
          </a:prstGeom>
        </p:spPr>
      </p:pic>
      <p:sp>
        <p:nvSpPr>
          <p:cNvPr id="13" name="Rectangle 12">
            <a:extLst>
              <a:ext uri="{FF2B5EF4-FFF2-40B4-BE49-F238E27FC236}">
                <a16:creationId xmlns:a16="http://schemas.microsoft.com/office/drawing/2014/main" id="{FB5E1FAF-9E2C-433E-9812-DAD2BE6E327F}"/>
              </a:ext>
            </a:extLst>
          </p:cNvPr>
          <p:cNvSpPr/>
          <p:nvPr/>
        </p:nvSpPr>
        <p:spPr>
          <a:xfrm rot="3456865">
            <a:off x="9653744" y="4478375"/>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48">
                                            <p:txEl>
                                              <p:pRg st="0" end="0"/>
                                            </p:txEl>
                                          </p:spTgt>
                                        </p:tgtEl>
                                        <p:attrNameLst>
                                          <p:attrName>style.visibility</p:attrName>
                                        </p:attrNameLst>
                                      </p:cBhvr>
                                      <p:to>
                                        <p:strVal val="visible"/>
                                      </p:to>
                                    </p:set>
                                    <p:animEffect transition="in" filter="fade">
                                      <p:cBhvr>
                                        <p:cTn id="7" dur="1000"/>
                                        <p:tgtEl>
                                          <p:spTgt spid="248">
                                            <p:txEl>
                                              <p:pRg st="0" end="0"/>
                                            </p:txEl>
                                          </p:spTgt>
                                        </p:tgtEl>
                                      </p:cBhvr>
                                    </p:animEffect>
                                    <p:anim calcmode="lin" valueType="num">
                                      <p:cBhvr>
                                        <p:cTn id="8" dur="1000" fill="hold"/>
                                        <p:tgtEl>
                                          <p:spTgt spid="24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4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245">
                                            <p:txEl>
                                              <p:pRg st="0" end="0"/>
                                            </p:txEl>
                                          </p:spTgt>
                                        </p:tgtEl>
                                        <p:attrNameLst>
                                          <p:attrName>style.visibility</p:attrName>
                                        </p:attrNameLst>
                                      </p:cBhvr>
                                      <p:to>
                                        <p:strVal val="visible"/>
                                      </p:to>
                                    </p:set>
                                    <p:animEffect transition="in" filter="barn(inVertical)">
                                      <p:cBhvr>
                                        <p:cTn id="14" dur="500"/>
                                        <p:tgtEl>
                                          <p:spTgt spid="24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4" name="Google Shape;254;p9"/>
          <p:cNvSpPr txBox="1"/>
          <p:nvPr/>
        </p:nvSpPr>
        <p:spPr>
          <a:xfrm>
            <a:off x="342899" y="1139789"/>
            <a:ext cx="8451477" cy="4945969"/>
          </a:xfrm>
          <a:prstGeom prst="rect">
            <a:avLst/>
          </a:prstGeom>
          <a:noFill/>
          <a:ln>
            <a:noFill/>
          </a:ln>
        </p:spPr>
        <p:txBody>
          <a:bodyPr spcFirstLastPara="1" wrap="square" lIns="0" tIns="0" rIns="0" bIns="0" anchor="t" anchorCtr="0">
            <a:spAutoFit/>
          </a:bodyPr>
          <a:lstStyle/>
          <a:p>
            <a:pPr>
              <a:lnSpc>
                <a:spcPct val="206888"/>
              </a:lnSpc>
            </a:pPr>
            <a:endParaRPr sz="2000" dirty="0">
              <a:solidFill>
                <a:schemeClr val="dk1"/>
              </a:solidFill>
              <a:latin typeface="Calibri"/>
              <a:ea typeface="Calibri"/>
              <a:cs typeface="Calibri"/>
              <a:sym typeface="Calibri"/>
            </a:endParaRPr>
          </a:p>
          <a:p>
            <a:r>
              <a:rPr lang="en-US" sz="2000" dirty="0"/>
              <a:t>• Detection and timely diagnosis of crop diseases are vital for agricultural productivity and farmers' livelihoods.</a:t>
            </a:r>
          </a:p>
          <a:p>
            <a:endParaRPr lang="en-US" sz="2000" dirty="0"/>
          </a:p>
          <a:p>
            <a:r>
              <a:rPr lang="en-US" sz="2000" dirty="0"/>
              <a:t>• Agricultural regions like Sri Lanka heavily rely on bean cultivation for economic sustenance.</a:t>
            </a:r>
          </a:p>
          <a:p>
            <a:endParaRPr lang="en-US" sz="2000" dirty="0"/>
          </a:p>
          <a:p>
            <a:r>
              <a:rPr lang="en-US" sz="2000" dirty="0"/>
              <a:t>• Plant diseases pose a significant threat to crop yields and farmers' income in these regions.</a:t>
            </a:r>
          </a:p>
          <a:p>
            <a:endParaRPr lang="en-US" sz="2000" dirty="0"/>
          </a:p>
          <a:p>
            <a:r>
              <a:rPr lang="en-US" sz="2000" dirty="0"/>
              <a:t>• Conventional disease identification methods involve manual visual inspection by experts.</a:t>
            </a:r>
          </a:p>
          <a:p>
            <a:endParaRPr lang="en-US" sz="2000" dirty="0"/>
          </a:p>
          <a:p>
            <a:r>
              <a:rPr lang="en-US" sz="2000" dirty="0"/>
              <a:t>• Challenges include high costs, time-consuming processes, and limited scalability of these manual approaches.</a:t>
            </a:r>
          </a:p>
        </p:txBody>
      </p:sp>
      <p:pic>
        <p:nvPicPr>
          <p:cNvPr id="255" name="Google Shape;255;p9"/>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256" name="Google Shape;256;p9"/>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57" name="Google Shape;257;p9"/>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258" name="Google Shape;258;p9"/>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pic>
        <p:nvPicPr>
          <p:cNvPr id="259" name="Google Shape;259;p9"/>
          <p:cNvPicPr preferRelativeResize="0"/>
          <p:nvPr/>
        </p:nvPicPr>
        <p:blipFill rotWithShape="1">
          <a:blip r:embed="rId4">
            <a:alphaModFix amt="18000"/>
          </a:blip>
          <a:srcRect/>
          <a:stretch/>
        </p:blipFill>
        <p:spPr>
          <a:xfrm rot="10800000" flipH="1">
            <a:off x="8504783" y="3200195"/>
            <a:ext cx="3704777" cy="3676170"/>
          </a:xfrm>
          <a:prstGeom prst="rect">
            <a:avLst/>
          </a:prstGeom>
          <a:noFill/>
          <a:ln>
            <a:noFill/>
          </a:ln>
        </p:spPr>
      </p:pic>
      <p:sp>
        <p:nvSpPr>
          <p:cNvPr id="260" name="Google Shape;260;p9"/>
          <p:cNvSpPr txBox="1"/>
          <p:nvPr/>
        </p:nvSpPr>
        <p:spPr>
          <a:xfrm>
            <a:off x="2323057" y="137672"/>
            <a:ext cx="4422800" cy="1787349"/>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p>
          <a:p>
            <a:pPr algn="ctr">
              <a:lnSpc>
                <a:spcPct val="130000"/>
              </a:lnSpc>
            </a:pPr>
            <a:r>
              <a:rPr lang="en-US" sz="4400" dirty="0">
                <a:solidFill>
                  <a:srgbClr val="242424"/>
                </a:solidFill>
                <a:latin typeface="Arial"/>
                <a:ea typeface="Arial"/>
                <a:cs typeface="Arial"/>
                <a:sym typeface="Arial"/>
              </a:rPr>
              <a:t>Background</a:t>
            </a:r>
            <a:endParaRPr lang="en-US" sz="4400" dirty="0"/>
          </a:p>
          <a:p>
            <a:pPr algn="ctr">
              <a:lnSpc>
                <a:spcPct val="130000"/>
              </a:lnSpc>
            </a:pPr>
            <a:endParaRPr sz="1200" dirty="0"/>
          </a:p>
        </p:txBody>
      </p:sp>
      <p:pic>
        <p:nvPicPr>
          <p:cNvPr id="7" name="Picture 6">
            <a:extLst>
              <a:ext uri="{FF2B5EF4-FFF2-40B4-BE49-F238E27FC236}">
                <a16:creationId xmlns:a16="http://schemas.microsoft.com/office/drawing/2014/main" id="{670CC80E-65A4-48C1-B446-3F8DABB7DE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47392" y="943024"/>
            <a:ext cx="3372574" cy="5470968"/>
          </a:xfrm>
          <a:prstGeom prst="rect">
            <a:avLst/>
          </a:prstGeom>
        </p:spPr>
      </p:pic>
      <p:sp>
        <p:nvSpPr>
          <p:cNvPr id="12" name="Rectangle 11">
            <a:extLst>
              <a:ext uri="{FF2B5EF4-FFF2-40B4-BE49-F238E27FC236}">
                <a16:creationId xmlns:a16="http://schemas.microsoft.com/office/drawing/2014/main" id="{AB709B7A-5EB0-43BC-AA38-DB4F5AA1A00C}"/>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60">
                                            <p:txEl>
                                              <p:pRg st="0" end="0"/>
                                            </p:txEl>
                                          </p:spTgt>
                                        </p:tgtEl>
                                        <p:attrNameLst>
                                          <p:attrName>style.visibility</p:attrName>
                                        </p:attrNameLst>
                                      </p:cBhvr>
                                      <p:to>
                                        <p:strVal val="visible"/>
                                      </p:to>
                                    </p:set>
                                    <p:animEffect transition="in" filter="barn(inVertical)">
                                      <p:cBhvr>
                                        <p:cTn id="7" dur="500"/>
                                        <p:tgtEl>
                                          <p:spTgt spid="260">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0">
                                            <p:txEl>
                                              <p:pRg st="1" end="1"/>
                                            </p:txEl>
                                          </p:spTgt>
                                        </p:tgtEl>
                                        <p:attrNameLst>
                                          <p:attrName>style.visibility</p:attrName>
                                        </p:attrNameLst>
                                      </p:cBhvr>
                                      <p:to>
                                        <p:strVal val="visible"/>
                                      </p:to>
                                    </p:set>
                                    <p:animEffect transition="in" filter="barn(inVertical)">
                                      <p:cBhvr>
                                        <p:cTn id="10" dur="500"/>
                                        <p:tgtEl>
                                          <p:spTgt spid="26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254">
                                            <p:txEl>
                                              <p:pRg st="1" end="1"/>
                                            </p:txEl>
                                          </p:spTgt>
                                        </p:tgtEl>
                                        <p:attrNameLst>
                                          <p:attrName>style.visibility</p:attrName>
                                        </p:attrNameLst>
                                      </p:cBhvr>
                                      <p:to>
                                        <p:strVal val="visible"/>
                                      </p:to>
                                    </p:set>
                                    <p:animEffect transition="in" filter="wipe(down)">
                                      <p:cBhvr>
                                        <p:cTn id="15" dur="500"/>
                                        <p:tgtEl>
                                          <p:spTgt spid="254">
                                            <p:txEl>
                                              <p:pRg st="1" end="1"/>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254">
                                            <p:txEl>
                                              <p:pRg st="3" end="3"/>
                                            </p:txEl>
                                          </p:spTgt>
                                        </p:tgtEl>
                                        <p:attrNameLst>
                                          <p:attrName>style.visibility</p:attrName>
                                        </p:attrNameLst>
                                      </p:cBhvr>
                                      <p:to>
                                        <p:strVal val="visible"/>
                                      </p:to>
                                    </p:set>
                                    <p:animEffect transition="in" filter="wipe(down)">
                                      <p:cBhvr>
                                        <p:cTn id="18" dur="500"/>
                                        <p:tgtEl>
                                          <p:spTgt spid="254">
                                            <p:txEl>
                                              <p:pRg st="3" end="3"/>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254">
                                            <p:txEl>
                                              <p:pRg st="5" end="5"/>
                                            </p:txEl>
                                          </p:spTgt>
                                        </p:tgtEl>
                                        <p:attrNameLst>
                                          <p:attrName>style.visibility</p:attrName>
                                        </p:attrNameLst>
                                      </p:cBhvr>
                                      <p:to>
                                        <p:strVal val="visible"/>
                                      </p:to>
                                    </p:set>
                                    <p:animEffect transition="in" filter="wipe(down)">
                                      <p:cBhvr>
                                        <p:cTn id="21" dur="500"/>
                                        <p:tgtEl>
                                          <p:spTgt spid="254">
                                            <p:txEl>
                                              <p:pRg st="5" end="5"/>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254">
                                            <p:txEl>
                                              <p:pRg st="7" end="7"/>
                                            </p:txEl>
                                          </p:spTgt>
                                        </p:tgtEl>
                                        <p:attrNameLst>
                                          <p:attrName>style.visibility</p:attrName>
                                        </p:attrNameLst>
                                      </p:cBhvr>
                                      <p:to>
                                        <p:strVal val="visible"/>
                                      </p:to>
                                    </p:set>
                                    <p:animEffect transition="in" filter="wipe(down)">
                                      <p:cBhvr>
                                        <p:cTn id="24" dur="500"/>
                                        <p:tgtEl>
                                          <p:spTgt spid="254">
                                            <p:txEl>
                                              <p:pRg st="7" end="7"/>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254">
                                            <p:txEl>
                                              <p:pRg st="9" end="9"/>
                                            </p:txEl>
                                          </p:spTgt>
                                        </p:tgtEl>
                                        <p:attrNameLst>
                                          <p:attrName>style.visibility</p:attrName>
                                        </p:attrNameLst>
                                      </p:cBhvr>
                                      <p:to>
                                        <p:strVal val="visible"/>
                                      </p:to>
                                    </p:set>
                                    <p:animEffect transition="in" filter="wipe(down)">
                                      <p:cBhvr>
                                        <p:cTn id="27" dur="500"/>
                                        <p:tgtEl>
                                          <p:spTgt spid="25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71" name="Google Shape;271;p10"/>
          <p:cNvPicPr preferRelativeResize="0"/>
          <p:nvPr/>
        </p:nvPicPr>
        <p:blipFill rotWithShape="1">
          <a:blip r:embed="rId3">
            <a:alphaModFix amt="18000"/>
          </a:blip>
          <a:srcRect/>
          <a:stretch/>
        </p:blipFill>
        <p:spPr>
          <a:xfrm rot="10800000" flipH="1">
            <a:off x="8608729" y="3153222"/>
            <a:ext cx="3583271" cy="3704777"/>
          </a:xfrm>
          <a:prstGeom prst="rect">
            <a:avLst/>
          </a:prstGeom>
          <a:noFill/>
          <a:ln>
            <a:noFill/>
          </a:ln>
        </p:spPr>
      </p:pic>
      <p:pic>
        <p:nvPicPr>
          <p:cNvPr id="272" name="Google Shape;272;p10"/>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sp>
        <p:nvSpPr>
          <p:cNvPr id="273" name="Google Shape;273;p10"/>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74" name="Google Shape;274;p10"/>
          <p:cNvSpPr/>
          <p:nvPr/>
        </p:nvSpPr>
        <p:spPr>
          <a:xfrm rot="10800000">
            <a:off x="4528745" y="1722716"/>
            <a:ext cx="5064214" cy="4024033"/>
          </a:xfrm>
          <a:custGeom>
            <a:avLst/>
            <a:gdLst/>
            <a:ahLst/>
            <a:cxnLst/>
            <a:rect l="l" t="t" r="r" b="b"/>
            <a:pathLst>
              <a:path w="9658825" h="2262976" extrusionOk="0">
                <a:moveTo>
                  <a:pt x="1324610" y="0"/>
                </a:moveTo>
                <a:lnTo>
                  <a:pt x="0" y="0"/>
                </a:lnTo>
                <a:lnTo>
                  <a:pt x="0" y="938366"/>
                </a:lnTo>
                <a:lnTo>
                  <a:pt x="1324610" y="2262976"/>
                </a:lnTo>
                <a:lnTo>
                  <a:pt x="9658825" y="2262976"/>
                </a:lnTo>
                <a:lnTo>
                  <a:pt x="9658825" y="0"/>
                </a:lnTo>
                <a:lnTo>
                  <a:pt x="1324610" y="0"/>
                </a:lnTo>
                <a:lnTo>
                  <a:pt x="1324610" y="0"/>
                </a:lnTo>
                <a:close/>
              </a:path>
            </a:pathLst>
          </a:custGeom>
          <a:solidFill>
            <a:srgbClr val="99B951">
              <a:alpha val="94901"/>
            </a:srgbClr>
          </a:solidFill>
          <a:ln>
            <a:noFill/>
          </a:ln>
        </p:spPr>
        <p:txBody>
          <a:bodyPr/>
          <a:lstStyle/>
          <a:p>
            <a:endParaRPr lang="en-US"/>
          </a:p>
        </p:txBody>
      </p:sp>
      <p:pic>
        <p:nvPicPr>
          <p:cNvPr id="275" name="Google Shape;275;p10"/>
          <p:cNvPicPr preferRelativeResize="0"/>
          <p:nvPr/>
        </p:nvPicPr>
        <p:blipFill rotWithShape="1">
          <a:blip r:embed="rId5">
            <a:alphaModFix/>
          </a:blip>
          <a:srcRect/>
          <a:stretch/>
        </p:blipFill>
        <p:spPr>
          <a:xfrm rot="-1773058">
            <a:off x="4163885" y="1517125"/>
            <a:ext cx="837297" cy="482367"/>
          </a:xfrm>
          <a:prstGeom prst="rect">
            <a:avLst/>
          </a:prstGeom>
          <a:noFill/>
          <a:ln>
            <a:noFill/>
          </a:ln>
        </p:spPr>
      </p:pic>
      <p:pic>
        <p:nvPicPr>
          <p:cNvPr id="276" name="Google Shape;276;p10"/>
          <p:cNvPicPr preferRelativeResize="0"/>
          <p:nvPr/>
        </p:nvPicPr>
        <p:blipFill rotWithShape="1">
          <a:blip r:embed="rId5">
            <a:alphaModFix/>
          </a:blip>
          <a:srcRect/>
          <a:stretch/>
        </p:blipFill>
        <p:spPr>
          <a:xfrm rot="19258059">
            <a:off x="9178724" y="5345098"/>
            <a:ext cx="837297" cy="482367"/>
          </a:xfrm>
          <a:prstGeom prst="rect">
            <a:avLst/>
          </a:prstGeom>
          <a:noFill/>
          <a:ln>
            <a:noFill/>
          </a:ln>
        </p:spPr>
      </p:pic>
      <p:sp>
        <p:nvSpPr>
          <p:cNvPr id="279" name="Google Shape;279;p10"/>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280" name="Google Shape;280;p10"/>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283" name="Google Shape;283;p10"/>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284" name="Google Shape;284;p10"/>
          <p:cNvSpPr txBox="1"/>
          <p:nvPr/>
        </p:nvSpPr>
        <p:spPr>
          <a:xfrm>
            <a:off x="6795583" y="622301"/>
            <a:ext cx="5064214"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Research Question</a:t>
            </a:r>
            <a:endParaRPr sz="1200" dirty="0"/>
          </a:p>
        </p:txBody>
      </p:sp>
      <p:sp>
        <p:nvSpPr>
          <p:cNvPr id="5" name="TextBox 4">
            <a:extLst>
              <a:ext uri="{FF2B5EF4-FFF2-40B4-BE49-F238E27FC236}">
                <a16:creationId xmlns:a16="http://schemas.microsoft.com/office/drawing/2014/main" id="{EB47F9E9-A1AB-4B86-A2D7-3BBE11615C19}"/>
              </a:ext>
            </a:extLst>
          </p:cNvPr>
          <p:cNvSpPr txBox="1"/>
          <p:nvPr/>
        </p:nvSpPr>
        <p:spPr>
          <a:xfrm>
            <a:off x="4746397" y="1814814"/>
            <a:ext cx="4283957" cy="5170646"/>
          </a:xfrm>
          <a:prstGeom prst="rect">
            <a:avLst/>
          </a:prstGeom>
          <a:noFill/>
        </p:spPr>
        <p:txBody>
          <a:bodyPr wrap="square" rtlCol="0">
            <a:spAutoFit/>
          </a:bodyPr>
          <a:lstStyle/>
          <a:p>
            <a:r>
              <a:rPr lang="en-US" sz="2400" dirty="0"/>
              <a:t>"How can machine learning techniques be effectively employed to diagnose diseases in bean pods, considering their distinctive characteristics, with the goal of providing farmers accurate and timely diagnostic tools for efficient disease management and ensuring sustained crop yield?"</a:t>
            </a:r>
          </a:p>
          <a:p>
            <a:endParaRPr lang="en-US" dirty="0"/>
          </a:p>
          <a:p>
            <a:endParaRPr lang="en-US" dirty="0"/>
          </a:p>
          <a:p>
            <a:endParaRPr lang="en-US" dirty="0"/>
          </a:p>
          <a:p>
            <a:endParaRPr lang="en-US" dirty="0"/>
          </a:p>
          <a:p>
            <a:endParaRPr lang="en-US" dirty="0"/>
          </a:p>
        </p:txBody>
      </p:sp>
      <p:pic>
        <p:nvPicPr>
          <p:cNvPr id="8" name="Picture 7">
            <a:extLst>
              <a:ext uri="{FF2B5EF4-FFF2-40B4-BE49-F238E27FC236}">
                <a16:creationId xmlns:a16="http://schemas.microsoft.com/office/drawing/2014/main" id="{2EB3B47A-38F3-46A8-9EF5-B4B23741DE2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2367" y="2049289"/>
            <a:ext cx="3381375" cy="3438525"/>
          </a:xfrm>
          <a:prstGeom prst="rect">
            <a:avLst/>
          </a:prstGeom>
        </p:spPr>
      </p:pic>
      <p:sp>
        <p:nvSpPr>
          <p:cNvPr id="17" name="Rectangle 16">
            <a:extLst>
              <a:ext uri="{FF2B5EF4-FFF2-40B4-BE49-F238E27FC236}">
                <a16:creationId xmlns:a16="http://schemas.microsoft.com/office/drawing/2014/main" id="{48DA05C8-5D13-48CE-897E-63884CA45185}"/>
              </a:ext>
            </a:extLst>
          </p:cNvPr>
          <p:cNvSpPr/>
          <p:nvPr/>
        </p:nvSpPr>
        <p:spPr>
          <a:xfrm rot="3456865">
            <a:off x="410598" y="-521026"/>
            <a:ext cx="1723384" cy="2611453"/>
          </a:xfrm>
          <a:prstGeom prst="rect">
            <a:avLst/>
          </a:prstGeom>
          <a:blipFill dpi="0" rotWithShape="1">
            <a:blip r:embed="rId7">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684EAE1-1AC4-408C-8859-5F88A48F2677}"/>
              </a:ext>
            </a:extLst>
          </p:cNvPr>
          <p:cNvSpPr/>
          <p:nvPr/>
        </p:nvSpPr>
        <p:spPr>
          <a:xfrm rot="3068785">
            <a:off x="10429824" y="3872151"/>
            <a:ext cx="1723384" cy="2706474"/>
          </a:xfrm>
          <a:prstGeom prst="rect">
            <a:avLst/>
          </a:prstGeom>
          <a:blipFill dpi="0" rotWithShape="1">
            <a:blip r:embed="rId7">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83">
                                            <p:txEl>
                                              <p:pRg st="0" end="0"/>
                                            </p:txEl>
                                          </p:spTgt>
                                        </p:tgtEl>
                                        <p:attrNameLst>
                                          <p:attrName>style.visibility</p:attrName>
                                        </p:attrNameLst>
                                      </p:cBhvr>
                                      <p:to>
                                        <p:strVal val="visible"/>
                                      </p:to>
                                    </p:set>
                                    <p:animEffect transition="in" filter="barn(inVertical)">
                                      <p:cBhvr>
                                        <p:cTn id="7" dur="500"/>
                                        <p:tgtEl>
                                          <p:spTgt spid="2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84">
                                            <p:txEl>
                                              <p:pRg st="0" end="0"/>
                                            </p:txEl>
                                          </p:spTgt>
                                        </p:tgtEl>
                                        <p:attrNameLst>
                                          <p:attrName>style.visibility</p:attrName>
                                        </p:attrNameLst>
                                      </p:cBhvr>
                                      <p:to>
                                        <p:strVal val="visible"/>
                                      </p:to>
                                    </p:set>
                                    <p:animEffect transition="in" filter="barn(inVertical)">
                                      <p:cBhvr>
                                        <p:cTn id="12" dur="500"/>
                                        <p:tgtEl>
                                          <p:spTgt spid="28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wipe(down)">
                                      <p:cBhvr>
                                        <p:cTn id="1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1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293" name="Google Shape;293;p1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294" name="Google Shape;294;p1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95" name="Google Shape;295;p11"/>
          <p:cNvSpPr/>
          <p:nvPr/>
        </p:nvSpPr>
        <p:spPr>
          <a:xfrm>
            <a:off x="109226" y="2428364"/>
            <a:ext cx="2358876" cy="2530692"/>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9D9D9"/>
          </a:solidFill>
          <a:ln>
            <a:noFill/>
          </a:ln>
        </p:spPr>
        <p:txBody>
          <a:bodyPr spcFirstLastPara="1" wrap="square" lIns="60950" tIns="60950" rIns="60950" bIns="60950" anchor="ctr" anchorCtr="0">
            <a:noAutofit/>
          </a:bodyPr>
          <a:lstStyle/>
          <a:p>
            <a:endParaRPr sz="1200"/>
          </a:p>
        </p:txBody>
      </p:sp>
      <p:pic>
        <p:nvPicPr>
          <p:cNvPr id="296" name="Google Shape;296;p11"/>
          <p:cNvPicPr preferRelativeResize="0"/>
          <p:nvPr/>
        </p:nvPicPr>
        <p:blipFill rotWithShape="1">
          <a:blip r:embed="rId5">
            <a:alphaModFix/>
          </a:blip>
          <a:srcRect/>
          <a:stretch/>
        </p:blipFill>
        <p:spPr>
          <a:xfrm rot="5400000">
            <a:off x="427225" y="2851426"/>
            <a:ext cx="3283625" cy="1641813"/>
          </a:xfrm>
          <a:prstGeom prst="rect">
            <a:avLst/>
          </a:prstGeom>
          <a:noFill/>
          <a:ln>
            <a:noFill/>
          </a:ln>
        </p:spPr>
      </p:pic>
      <p:sp>
        <p:nvSpPr>
          <p:cNvPr id="297" name="Google Shape;297;p11"/>
          <p:cNvSpPr/>
          <p:nvPr/>
        </p:nvSpPr>
        <p:spPr>
          <a:xfrm>
            <a:off x="3190193" y="1859242"/>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298" name="Google Shape;298;p11"/>
          <p:cNvSpPr/>
          <p:nvPr/>
        </p:nvSpPr>
        <p:spPr>
          <a:xfrm>
            <a:off x="3646865" y="2783832"/>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299" name="Google Shape;299;p11"/>
          <p:cNvSpPr/>
          <p:nvPr/>
        </p:nvSpPr>
        <p:spPr>
          <a:xfrm>
            <a:off x="3646865" y="3765521"/>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00" name="Google Shape;300;p11"/>
          <p:cNvSpPr/>
          <p:nvPr/>
        </p:nvSpPr>
        <p:spPr>
          <a:xfrm>
            <a:off x="2421504" y="2681372"/>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01" name="Google Shape;301;p11"/>
          <p:cNvSpPr/>
          <p:nvPr/>
        </p:nvSpPr>
        <p:spPr>
          <a:xfrm>
            <a:off x="2673402" y="3224740"/>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02" name="Google Shape;302;p11"/>
          <p:cNvSpPr/>
          <p:nvPr/>
        </p:nvSpPr>
        <p:spPr>
          <a:xfrm>
            <a:off x="2654436" y="3890397"/>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cxnSp>
        <p:nvCxnSpPr>
          <p:cNvPr id="303" name="Google Shape;303;p11"/>
          <p:cNvCxnSpPr/>
          <p:nvPr/>
        </p:nvCxnSpPr>
        <p:spPr>
          <a:xfrm rot="-1898653">
            <a:off x="2535034" y="2516307"/>
            <a:ext cx="767757" cy="0"/>
          </a:xfrm>
          <a:prstGeom prst="straightConnector1">
            <a:avLst/>
          </a:prstGeom>
          <a:noFill/>
          <a:ln w="38100" cap="rnd" cmpd="sng">
            <a:solidFill>
              <a:srgbClr val="D9D9D9"/>
            </a:solidFill>
            <a:prstDash val="solid"/>
            <a:round/>
            <a:headEnd type="none" w="sm" len="sm"/>
            <a:tailEnd type="none" w="sm" len="sm"/>
          </a:ln>
        </p:spPr>
      </p:cxnSp>
      <p:cxnSp>
        <p:nvCxnSpPr>
          <p:cNvPr id="304" name="Google Shape;304;p11"/>
          <p:cNvCxnSpPr/>
          <p:nvPr/>
        </p:nvCxnSpPr>
        <p:spPr>
          <a:xfrm rot="-575969">
            <a:off x="2853178" y="3232679"/>
            <a:ext cx="793943" cy="0"/>
          </a:xfrm>
          <a:prstGeom prst="straightConnector1">
            <a:avLst/>
          </a:prstGeom>
          <a:noFill/>
          <a:ln w="38100" cap="rnd" cmpd="sng">
            <a:solidFill>
              <a:srgbClr val="D9D9D9"/>
            </a:solidFill>
            <a:prstDash val="solid"/>
            <a:round/>
            <a:headEnd type="none" w="sm" len="sm"/>
            <a:tailEnd type="none" w="sm" len="sm"/>
          </a:ln>
        </p:spPr>
      </p:cxnSp>
      <p:cxnSp>
        <p:nvCxnSpPr>
          <p:cNvPr id="305" name="Google Shape;305;p11"/>
          <p:cNvCxnSpPr/>
          <p:nvPr/>
        </p:nvCxnSpPr>
        <p:spPr>
          <a:xfrm rot="1595278">
            <a:off x="2552595" y="4794267"/>
            <a:ext cx="737136" cy="0"/>
          </a:xfrm>
          <a:prstGeom prst="straightConnector1">
            <a:avLst/>
          </a:prstGeom>
          <a:noFill/>
          <a:ln w="38100" cap="rnd" cmpd="sng">
            <a:solidFill>
              <a:srgbClr val="D9D9D9"/>
            </a:solidFill>
            <a:prstDash val="solid"/>
            <a:round/>
            <a:headEnd type="none" w="sm" len="sm"/>
            <a:tailEnd type="none" w="sm" len="sm"/>
          </a:ln>
        </p:spPr>
      </p:cxnSp>
      <p:grpSp>
        <p:nvGrpSpPr>
          <p:cNvPr id="306" name="Google Shape;306;p11"/>
          <p:cNvGrpSpPr/>
          <p:nvPr/>
        </p:nvGrpSpPr>
        <p:grpSpPr>
          <a:xfrm rot="-5400000">
            <a:off x="6655066" y="2532892"/>
            <a:ext cx="633463" cy="5257266"/>
            <a:chOff x="0" y="0"/>
            <a:chExt cx="3304540" cy="23737604"/>
          </a:xfrm>
        </p:grpSpPr>
        <p:sp>
          <p:nvSpPr>
            <p:cNvPr id="307" name="Google Shape;307;p11"/>
            <p:cNvSpPr/>
            <p:nvPr/>
          </p:nvSpPr>
          <p:spPr>
            <a:xfrm>
              <a:off x="127000" y="127000"/>
              <a:ext cx="3051810" cy="23420104"/>
            </a:xfrm>
            <a:custGeom>
              <a:avLst/>
              <a:gdLst/>
              <a:ahLst/>
              <a:cxnLst/>
              <a:rect l="l" t="t" r="r" b="b"/>
              <a:pathLst>
                <a:path w="3051810" h="23420105" extrusionOk="0">
                  <a:moveTo>
                    <a:pt x="3051810" y="0"/>
                  </a:moveTo>
                  <a:lnTo>
                    <a:pt x="3051810" y="23420105"/>
                  </a:lnTo>
                  <a:lnTo>
                    <a:pt x="1526540" y="22788914"/>
                  </a:lnTo>
                  <a:lnTo>
                    <a:pt x="0" y="23420105"/>
                  </a:lnTo>
                  <a:lnTo>
                    <a:pt x="0" y="0"/>
                  </a:lnTo>
                  <a:lnTo>
                    <a:pt x="3051810" y="0"/>
                  </a:lnTo>
                  <a:close/>
                </a:path>
              </a:pathLst>
            </a:custGeom>
            <a:solidFill>
              <a:srgbClr val="192954"/>
            </a:solidFill>
            <a:ln>
              <a:noFill/>
            </a:ln>
          </p:spPr>
          <p:txBody>
            <a:bodyPr/>
            <a:lstStyle/>
            <a:p>
              <a:endParaRPr lang="en-US"/>
            </a:p>
          </p:txBody>
        </p:sp>
        <p:sp>
          <p:nvSpPr>
            <p:cNvPr id="308" name="Google Shape;308;p11"/>
            <p:cNvSpPr/>
            <p:nvPr/>
          </p:nvSpPr>
          <p:spPr>
            <a:xfrm>
              <a:off x="0" y="0"/>
              <a:ext cx="3304540" cy="23737604"/>
            </a:xfrm>
            <a:custGeom>
              <a:avLst/>
              <a:gdLst/>
              <a:ahLst/>
              <a:cxnLst/>
              <a:rect l="l" t="t" r="r" b="b"/>
              <a:pathLst>
                <a:path w="3304540" h="23737605" extrusionOk="0">
                  <a:moveTo>
                    <a:pt x="0" y="0"/>
                  </a:moveTo>
                  <a:lnTo>
                    <a:pt x="0" y="23737605"/>
                  </a:lnTo>
                  <a:lnTo>
                    <a:pt x="1652270" y="23054345"/>
                  </a:lnTo>
                  <a:lnTo>
                    <a:pt x="3304540" y="23737605"/>
                  </a:lnTo>
                  <a:lnTo>
                    <a:pt x="3304540" y="0"/>
                  </a:lnTo>
                  <a:lnTo>
                    <a:pt x="0" y="0"/>
                  </a:lnTo>
                  <a:close/>
                  <a:moveTo>
                    <a:pt x="3178810" y="2394158"/>
                  </a:moveTo>
                  <a:lnTo>
                    <a:pt x="3178810" y="23547105"/>
                  </a:lnTo>
                  <a:lnTo>
                    <a:pt x="1653540" y="22915916"/>
                  </a:lnTo>
                  <a:lnTo>
                    <a:pt x="127000" y="23547105"/>
                  </a:lnTo>
                  <a:lnTo>
                    <a:pt x="127000" y="127000"/>
                  </a:lnTo>
                  <a:lnTo>
                    <a:pt x="3178810" y="127000"/>
                  </a:lnTo>
                  <a:lnTo>
                    <a:pt x="3178810" y="2394158"/>
                  </a:lnTo>
                  <a:lnTo>
                    <a:pt x="3178810" y="2394158"/>
                  </a:lnTo>
                  <a:close/>
                </a:path>
              </a:pathLst>
            </a:custGeom>
            <a:solidFill>
              <a:srgbClr val="99B951"/>
            </a:solidFill>
            <a:ln>
              <a:noFill/>
            </a:ln>
          </p:spPr>
          <p:txBody>
            <a:bodyPr/>
            <a:lstStyle/>
            <a:p>
              <a:endParaRPr lang="en-US"/>
            </a:p>
          </p:txBody>
        </p:sp>
      </p:grpSp>
      <p:sp>
        <p:nvSpPr>
          <p:cNvPr id="309" name="Google Shape;309;p11"/>
          <p:cNvSpPr txBox="1"/>
          <p:nvPr/>
        </p:nvSpPr>
        <p:spPr>
          <a:xfrm>
            <a:off x="4130494" y="5016270"/>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User Interface Development and User Training</a:t>
            </a:r>
            <a:endParaRPr sz="1200" dirty="0">
              <a:solidFill>
                <a:schemeClr val="bg1"/>
              </a:solidFill>
            </a:endParaRPr>
          </a:p>
        </p:txBody>
      </p:sp>
      <p:sp>
        <p:nvSpPr>
          <p:cNvPr id="310" name="Google Shape;310;p11"/>
          <p:cNvSpPr/>
          <p:nvPr/>
        </p:nvSpPr>
        <p:spPr>
          <a:xfrm>
            <a:off x="3313662" y="1984117"/>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sp>
        <p:nvSpPr>
          <p:cNvPr id="311" name="Google Shape;311;p11"/>
          <p:cNvSpPr/>
          <p:nvPr/>
        </p:nvSpPr>
        <p:spPr>
          <a:xfrm>
            <a:off x="3770333" y="2898096"/>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sp>
        <p:nvSpPr>
          <p:cNvPr id="312" name="Google Shape;312;p11"/>
          <p:cNvSpPr/>
          <p:nvPr/>
        </p:nvSpPr>
        <p:spPr>
          <a:xfrm>
            <a:off x="3770333" y="3890397"/>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grpSp>
        <p:nvGrpSpPr>
          <p:cNvPr id="313" name="Google Shape;313;p11"/>
          <p:cNvGrpSpPr/>
          <p:nvPr/>
        </p:nvGrpSpPr>
        <p:grpSpPr>
          <a:xfrm rot="-5400000">
            <a:off x="7146757" y="368126"/>
            <a:ext cx="633463" cy="5465730"/>
            <a:chOff x="0" y="0"/>
            <a:chExt cx="3304540" cy="28512680"/>
          </a:xfrm>
        </p:grpSpPr>
        <p:sp>
          <p:nvSpPr>
            <p:cNvPr id="314" name="Google Shape;314;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txBody>
            <a:bodyPr/>
            <a:lstStyle/>
            <a:p>
              <a:endParaRPr lang="en-US"/>
            </a:p>
          </p:txBody>
        </p:sp>
        <p:sp>
          <p:nvSpPr>
            <p:cNvPr id="315" name="Google Shape;315;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txBody>
            <a:bodyPr/>
            <a:lstStyle/>
            <a:p>
              <a:endParaRPr lang="en-US"/>
            </a:p>
          </p:txBody>
        </p:sp>
      </p:grpSp>
      <p:grpSp>
        <p:nvGrpSpPr>
          <p:cNvPr id="316" name="Google Shape;316;p11"/>
          <p:cNvGrpSpPr/>
          <p:nvPr/>
        </p:nvGrpSpPr>
        <p:grpSpPr>
          <a:xfrm rot="-5400000">
            <a:off x="7146757" y="1474263"/>
            <a:ext cx="633463" cy="5465730"/>
            <a:chOff x="0" y="0"/>
            <a:chExt cx="3304540" cy="28512680"/>
          </a:xfrm>
        </p:grpSpPr>
        <p:sp>
          <p:nvSpPr>
            <p:cNvPr id="317" name="Google Shape;317;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txBody>
            <a:bodyPr/>
            <a:lstStyle/>
            <a:p>
              <a:endParaRPr lang="en-US"/>
            </a:p>
          </p:txBody>
        </p:sp>
        <p:sp>
          <p:nvSpPr>
            <p:cNvPr id="318" name="Google Shape;318;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txBody>
            <a:bodyPr/>
            <a:lstStyle/>
            <a:p>
              <a:endParaRPr lang="en-US"/>
            </a:p>
          </p:txBody>
        </p:sp>
      </p:grpSp>
      <p:sp>
        <p:nvSpPr>
          <p:cNvPr id="319" name="Google Shape;319;p11"/>
          <p:cNvSpPr txBox="1"/>
          <p:nvPr/>
        </p:nvSpPr>
        <p:spPr>
          <a:xfrm>
            <a:off x="4635522" y="2959954"/>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Model Development and Training</a:t>
            </a:r>
            <a:endParaRPr sz="1200" dirty="0">
              <a:solidFill>
                <a:schemeClr val="bg1"/>
              </a:solidFill>
            </a:endParaRPr>
          </a:p>
        </p:txBody>
      </p:sp>
      <p:sp>
        <p:nvSpPr>
          <p:cNvPr id="320" name="Google Shape;320;p11"/>
          <p:cNvSpPr txBox="1"/>
          <p:nvPr/>
        </p:nvSpPr>
        <p:spPr>
          <a:xfrm>
            <a:off x="4554154" y="3935688"/>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Validation and Performance Assessment</a:t>
            </a:r>
            <a:endParaRPr sz="1200" dirty="0">
              <a:solidFill>
                <a:schemeClr val="bg1"/>
              </a:solidFill>
            </a:endParaRPr>
          </a:p>
        </p:txBody>
      </p:sp>
      <p:sp>
        <p:nvSpPr>
          <p:cNvPr id="321" name="Google Shape;321;p1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322" name="Google Shape;322;p1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18/03/2024</a:t>
            </a:r>
            <a:endParaRPr lang="en-US" sz="1200" dirty="0"/>
          </a:p>
        </p:txBody>
      </p:sp>
      <p:sp>
        <p:nvSpPr>
          <p:cNvPr id="323" name="Google Shape;323;p11"/>
          <p:cNvSpPr txBox="1"/>
          <p:nvPr/>
        </p:nvSpPr>
        <p:spPr>
          <a:xfrm>
            <a:off x="5487586" y="641350"/>
            <a:ext cx="6704414" cy="823046"/>
          </a:xfrm>
          <a:prstGeom prst="rect">
            <a:avLst/>
          </a:prstGeom>
          <a:noFill/>
          <a:ln>
            <a:noFill/>
          </a:ln>
        </p:spPr>
        <p:txBody>
          <a:bodyPr spcFirstLastPara="1" wrap="square" lIns="0" tIns="0" rIns="0" bIns="0" anchor="t" anchorCtr="0">
            <a:spAutoFit/>
          </a:bodyPr>
          <a:lstStyle/>
          <a:p>
            <a:pPr algn="ctr">
              <a:lnSpc>
                <a:spcPct val="130000"/>
              </a:lnSpc>
            </a:pPr>
            <a:r>
              <a:rPr lang="en-US" sz="4114" dirty="0">
                <a:solidFill>
                  <a:srgbClr val="242424"/>
                </a:solidFill>
                <a:latin typeface="Arial"/>
                <a:ea typeface="Arial"/>
                <a:cs typeface="Arial"/>
                <a:sym typeface="Arial"/>
              </a:rPr>
              <a:t>Specific and Sub Objective</a:t>
            </a:r>
            <a:endParaRPr sz="1200" dirty="0"/>
          </a:p>
        </p:txBody>
      </p:sp>
      <p:sp>
        <p:nvSpPr>
          <p:cNvPr id="324" name="Google Shape;324;p11"/>
          <p:cNvSpPr txBox="1"/>
          <p:nvPr/>
        </p:nvSpPr>
        <p:spPr>
          <a:xfrm>
            <a:off x="157991" y="2807629"/>
            <a:ext cx="2275464" cy="1938992"/>
          </a:xfrm>
          <a:prstGeom prst="rect">
            <a:avLst/>
          </a:prstGeom>
          <a:noFill/>
          <a:ln>
            <a:noFill/>
          </a:ln>
        </p:spPr>
        <p:txBody>
          <a:bodyPr spcFirstLastPara="1" wrap="square" lIns="0" tIns="0" rIns="0" bIns="0" anchor="t" anchorCtr="0">
            <a:spAutoFit/>
          </a:bodyPr>
          <a:lstStyle/>
          <a:p>
            <a:pPr algn="ctr">
              <a:lnSpc>
                <a:spcPct val="140009"/>
              </a:lnSpc>
            </a:pPr>
            <a:r>
              <a:rPr lang="en-US" b="1" dirty="0"/>
              <a:t>Develop an accurate and efficient machine learning-based model for diagnosing diseases in bean pods.</a:t>
            </a:r>
            <a:endParaRPr b="1" dirty="0"/>
          </a:p>
        </p:txBody>
      </p:sp>
      <p:sp>
        <p:nvSpPr>
          <p:cNvPr id="326" name="Google Shape;326;p11"/>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327" name="Google Shape;327;p11"/>
          <p:cNvSpPr/>
          <p:nvPr/>
        </p:nvSpPr>
        <p:spPr>
          <a:xfrm>
            <a:off x="3170910" y="4844793"/>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cxnSp>
        <p:nvCxnSpPr>
          <p:cNvPr id="328" name="Google Shape;328;p11"/>
          <p:cNvCxnSpPr/>
          <p:nvPr/>
        </p:nvCxnSpPr>
        <p:spPr>
          <a:xfrm>
            <a:off x="2864347" y="3993861"/>
            <a:ext cx="779340" cy="0"/>
          </a:xfrm>
          <a:prstGeom prst="straightConnector1">
            <a:avLst/>
          </a:prstGeom>
          <a:noFill/>
          <a:ln w="38100" cap="rnd" cmpd="sng">
            <a:solidFill>
              <a:srgbClr val="D9D9D9"/>
            </a:solidFill>
            <a:prstDash val="solid"/>
            <a:round/>
            <a:headEnd type="none" w="sm" len="sm"/>
            <a:tailEnd type="none" w="sm" len="sm"/>
          </a:ln>
        </p:spPr>
      </p:cxnSp>
      <p:sp>
        <p:nvSpPr>
          <p:cNvPr id="329" name="Google Shape;329;p11"/>
          <p:cNvSpPr/>
          <p:nvPr/>
        </p:nvSpPr>
        <p:spPr>
          <a:xfrm>
            <a:off x="3294379" y="4959056"/>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grpSp>
        <p:nvGrpSpPr>
          <p:cNvPr id="330" name="Google Shape;330;p11"/>
          <p:cNvGrpSpPr/>
          <p:nvPr/>
        </p:nvGrpSpPr>
        <p:grpSpPr>
          <a:xfrm rot="-5400000">
            <a:off x="6691647" y="-685175"/>
            <a:ext cx="633463" cy="5465730"/>
            <a:chOff x="0" y="0"/>
            <a:chExt cx="3304540" cy="28512680"/>
          </a:xfrm>
        </p:grpSpPr>
        <p:sp>
          <p:nvSpPr>
            <p:cNvPr id="331" name="Google Shape;331;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txBody>
            <a:bodyPr/>
            <a:lstStyle/>
            <a:p>
              <a:endParaRPr lang="en-US"/>
            </a:p>
          </p:txBody>
        </p:sp>
        <p:sp>
          <p:nvSpPr>
            <p:cNvPr id="332" name="Google Shape;332;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txBody>
            <a:bodyPr/>
            <a:lstStyle/>
            <a:p>
              <a:endParaRPr lang="en-US"/>
            </a:p>
          </p:txBody>
        </p:sp>
      </p:grpSp>
      <p:sp>
        <p:nvSpPr>
          <p:cNvPr id="333" name="Google Shape;333;p11"/>
          <p:cNvSpPr txBox="1"/>
          <p:nvPr/>
        </p:nvSpPr>
        <p:spPr>
          <a:xfrm>
            <a:off x="4362247" y="1819394"/>
            <a:ext cx="4736833" cy="387798"/>
          </a:xfrm>
          <a:prstGeom prst="rect">
            <a:avLst/>
          </a:prstGeom>
          <a:noFill/>
          <a:ln>
            <a:noFill/>
          </a:ln>
        </p:spPr>
        <p:txBody>
          <a:bodyPr spcFirstLastPara="1" wrap="square" lIns="0" tIns="0" rIns="0" bIns="0" anchor="t" anchorCtr="0">
            <a:spAutoFit/>
          </a:bodyPr>
          <a:lstStyle/>
          <a:p>
            <a:pPr algn="ctr">
              <a:lnSpc>
                <a:spcPct val="140000"/>
              </a:lnSpc>
            </a:pPr>
            <a:r>
              <a:rPr lang="en-US" b="1" dirty="0">
                <a:solidFill>
                  <a:schemeClr val="bg1"/>
                </a:solidFill>
              </a:rPr>
              <a:t>Data Collection and Preparation</a:t>
            </a:r>
            <a:endParaRPr sz="1200" dirty="0">
              <a:solidFill>
                <a:schemeClr val="bg1"/>
              </a:solidFill>
            </a:endParaRPr>
          </a:p>
        </p:txBody>
      </p:sp>
      <p:sp>
        <p:nvSpPr>
          <p:cNvPr id="334" name="Google Shape;334;p11"/>
          <p:cNvSpPr/>
          <p:nvPr/>
        </p:nvSpPr>
        <p:spPr>
          <a:xfrm>
            <a:off x="2421504" y="4475766"/>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pic>
        <p:nvPicPr>
          <p:cNvPr id="335" name="Google Shape;335;p11"/>
          <p:cNvPicPr preferRelativeResize="0"/>
          <p:nvPr/>
        </p:nvPicPr>
        <p:blipFill rotWithShape="1">
          <a:blip r:embed="rId7">
            <a:alphaModFix/>
          </a:blip>
          <a:srcRect l="17290" r="15398"/>
          <a:stretch/>
        </p:blipFill>
        <p:spPr>
          <a:xfrm>
            <a:off x="9977989" y="2174270"/>
            <a:ext cx="2641166" cy="4414953"/>
          </a:xfrm>
          <a:prstGeom prst="rect">
            <a:avLst/>
          </a:prstGeom>
          <a:noFill/>
          <a:ln>
            <a:noFill/>
          </a:ln>
        </p:spPr>
      </p:pic>
      <p:sp>
        <p:nvSpPr>
          <p:cNvPr id="48" name="Rectangle 47">
            <a:extLst>
              <a:ext uri="{FF2B5EF4-FFF2-40B4-BE49-F238E27FC236}">
                <a16:creationId xmlns:a16="http://schemas.microsoft.com/office/drawing/2014/main" id="{E1117CB1-D55F-4197-BBB4-98DE825042B5}"/>
              </a:ext>
            </a:extLst>
          </p:cNvPr>
          <p:cNvSpPr/>
          <p:nvPr/>
        </p:nvSpPr>
        <p:spPr>
          <a:xfrm rot="3456865">
            <a:off x="410598" y="-521026"/>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26">
                                            <p:txEl>
                                              <p:pRg st="0" end="0"/>
                                            </p:txEl>
                                          </p:spTgt>
                                        </p:tgtEl>
                                        <p:attrNameLst>
                                          <p:attrName>style.visibility</p:attrName>
                                        </p:attrNameLst>
                                      </p:cBhvr>
                                      <p:to>
                                        <p:strVal val="visible"/>
                                      </p:to>
                                    </p:set>
                                    <p:animEffect transition="in" filter="circle(in)">
                                      <p:cBhvr>
                                        <p:cTn id="7" dur="2000"/>
                                        <p:tgtEl>
                                          <p:spTgt spid="3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23">
                                            <p:txEl>
                                              <p:pRg st="0" end="0"/>
                                            </p:txEl>
                                          </p:spTgt>
                                        </p:tgtEl>
                                        <p:attrNameLst>
                                          <p:attrName>style.visibility</p:attrName>
                                        </p:attrNameLst>
                                      </p:cBhvr>
                                      <p:to>
                                        <p:strVal val="visible"/>
                                      </p:to>
                                    </p:set>
                                    <p:animEffect transition="in" filter="circle(in)">
                                      <p:cBhvr>
                                        <p:cTn id="12" dur="2000"/>
                                        <p:tgtEl>
                                          <p:spTgt spid="32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24">
                                            <p:txEl>
                                              <p:pRg st="0" end="0"/>
                                            </p:txEl>
                                          </p:spTgt>
                                        </p:tgtEl>
                                        <p:attrNameLst>
                                          <p:attrName>style.visibility</p:attrName>
                                        </p:attrNameLst>
                                      </p:cBhvr>
                                      <p:to>
                                        <p:strVal val="visible"/>
                                      </p:to>
                                    </p:set>
                                    <p:animEffect transition="in" filter="wipe(down)">
                                      <p:cBhvr>
                                        <p:cTn id="17" dur="500"/>
                                        <p:tgtEl>
                                          <p:spTgt spid="32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33">
                                            <p:txEl>
                                              <p:pRg st="0" end="0"/>
                                            </p:txEl>
                                          </p:spTgt>
                                        </p:tgtEl>
                                        <p:attrNameLst>
                                          <p:attrName>style.visibility</p:attrName>
                                        </p:attrNameLst>
                                      </p:cBhvr>
                                      <p:to>
                                        <p:strVal val="visible"/>
                                      </p:to>
                                    </p:set>
                                    <p:animEffect transition="in" filter="wipe(down)">
                                      <p:cBhvr>
                                        <p:cTn id="22" dur="500"/>
                                        <p:tgtEl>
                                          <p:spTgt spid="33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19">
                                            <p:txEl>
                                              <p:pRg st="0" end="0"/>
                                            </p:txEl>
                                          </p:spTgt>
                                        </p:tgtEl>
                                        <p:attrNameLst>
                                          <p:attrName>style.visibility</p:attrName>
                                        </p:attrNameLst>
                                      </p:cBhvr>
                                      <p:to>
                                        <p:strVal val="visible"/>
                                      </p:to>
                                    </p:set>
                                    <p:animEffect transition="in" filter="wipe(down)">
                                      <p:cBhvr>
                                        <p:cTn id="27" dur="500"/>
                                        <p:tgtEl>
                                          <p:spTgt spid="319">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20">
                                            <p:txEl>
                                              <p:pRg st="0" end="0"/>
                                            </p:txEl>
                                          </p:spTgt>
                                        </p:tgtEl>
                                        <p:attrNameLst>
                                          <p:attrName>style.visibility</p:attrName>
                                        </p:attrNameLst>
                                      </p:cBhvr>
                                      <p:to>
                                        <p:strVal val="visible"/>
                                      </p:to>
                                    </p:set>
                                    <p:animEffect transition="in" filter="wipe(down)">
                                      <p:cBhvr>
                                        <p:cTn id="32" dur="500"/>
                                        <p:tgtEl>
                                          <p:spTgt spid="320">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09">
                                            <p:txEl>
                                              <p:pRg st="0" end="0"/>
                                            </p:txEl>
                                          </p:spTgt>
                                        </p:tgtEl>
                                        <p:attrNameLst>
                                          <p:attrName>style.visibility</p:attrName>
                                        </p:attrNameLst>
                                      </p:cBhvr>
                                      <p:to>
                                        <p:strVal val="visible"/>
                                      </p:to>
                                    </p:set>
                                    <p:animEffect transition="in" filter="wipe(down)">
                                      <p:cBhvr>
                                        <p:cTn id="37" dur="500"/>
                                        <p:tgtEl>
                                          <p:spTgt spid="30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915</TotalTime>
  <Words>2611</Words>
  <Application>Microsoft Office PowerPoint</Application>
  <PresentationFormat>Widescreen</PresentationFormat>
  <Paragraphs>418</Paragraphs>
  <Slides>50</Slides>
  <Notes>46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Algerian</vt:lpstr>
      <vt:lpstr>Arial</vt:lpstr>
      <vt:lpstr>Arimo</vt:lpstr>
      <vt:lpstr>Brush Script MT</vt:lpstr>
      <vt:lpstr>Calibri</vt:lpstr>
      <vt:lpstr>Calibri Light</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Acer</dc:creator>
  <cp:lastModifiedBy>Devinda K.K.D. it20249502</cp:lastModifiedBy>
  <cp:revision>61</cp:revision>
  <dcterms:created xsi:type="dcterms:W3CDTF">2023-11-05T09:51:08Z</dcterms:created>
  <dcterms:modified xsi:type="dcterms:W3CDTF">2024-03-18T08:21:56Z</dcterms:modified>
</cp:coreProperties>
</file>

<file path=docProps/thumbnail.jpeg>
</file>